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</p:sldIdLst>
  <p:sldSz cy="6858000" cx="12192000"/>
  <p:notesSz cx="6858000" cy="9144000"/>
  <p:embeddedFontLst>
    <p:embeddedFont>
      <p:font typeface="Century Gothic"/>
      <p:regular r:id="rId100"/>
      <p:bold r:id="rId101"/>
      <p:italic r:id="rId102"/>
      <p:boldItalic r:id="rId10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04" roundtripDataSignature="AMtx7midi7zCIVcQOh7Nwizc2mYiOs+S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71BAAB-1CC8-4F97-8B67-21C26D2E4F7D}">
  <a:tblStyle styleId="{0971BAAB-1CC8-4F97-8B67-21C26D2E4F7D}" styleName="Table_0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2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186949B8-AEB5-4052-B617-556A54F4105E}" styleName="Table_1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3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3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0A97937B-F762-4498-A5A9-54BA6350F64F}" styleName="Table_2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5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5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4" Type="http://customschemas.google.com/relationships/presentationmetadata" Target="meta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CenturyGothic-boldItalic.fntdata"/><Relationship Id="rId102" Type="http://schemas.openxmlformats.org/officeDocument/2006/relationships/font" Target="fonts/CenturyGothic-italic.fntdata"/><Relationship Id="rId101" Type="http://schemas.openxmlformats.org/officeDocument/2006/relationships/font" Target="fonts/CenturyGothic-bold.fntdata"/><Relationship Id="rId100" Type="http://schemas.openxmlformats.org/officeDocument/2006/relationships/font" Target="fonts/CenturyGothic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sinecurelife/SecCertRoadmapHTML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dwSMIAPIam0PuRBkCiDI88pU3yzrqqHkDtBngUHNCw8/edit#gid=1839402159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dwSMIAPIam0PuRBkCiDI88pU3yzrqqHkDtBngUHNCw8/edit#gid=1839402159" TargetMode="Externa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28b3fc11b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1028b3fc11b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PWK – OSCP: PDF de 850 pages, 17+h de video  🡪 Intro au BoF windows/linux, Intro aux vuln applicatives, MSF, AD, BF (local / remote), Pivoting, Priv-Esc, Troobleshot / Fix d’exploit, OSINT, Post-Exploit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CTP - OSCE v1: 145 pages,  3.5 h de video 🡪 XSS avancée, Backdoorer un PE sous vista, Bypass d’AV, Bypass d’ASLR, Études de cas reel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PEN-210 – OSWP: 380 pages, 3.5h de video 🡪 Normes IEEE 802.11,  AirCrack, Cracking WEP (with / without client), Wep pre shared key, WPA/WPA2 PSK avec Aircrack-ng, JTR, Rogue 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PEN-300 – OSEP: 700 pages, 19+ h de video 🡪 « Continuitié du PWK » Client Side Code Exécution (Office, Jscript), Process injection, AV evasion, Bypass de FW, Post Exploit Linux/Windows, MSSQL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WEB-300 – OSWE: 410 pages, 10h de video 🡪 Analyse de code source, XSS &amp; CSRF, Désérialisation .NET, RCE, Blind SQLi (avancées), Exfiltration de données, Bypass de filtres/regex, Type juggling, XXE, SSTI, Dom XSS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EXP-301 – OSED: 600 pages, 15+ h de video 🡪 WinDBG, Stack BO, SEH overflow, IDA Pro, Egghunter (overcome space restriction), Shellcoding, Reverse engrineering, DEP/ASLR bypass, ROP, Format String,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EXP-401 – OSEE: ?? 🡪 NX/ASLR bypass, Function pointer overwrite, Heap Spraying,  Kernel Driver Exploit, Kernel Pool Exploit,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1028b3fc11b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28b3fc11b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1028b3fc11b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PWK – OSCP: PDF de 850 pages, 17+h de video  🡪 Intro au BoF windows/linux, Intro aux vuln applicatives, MSF, AD, BF (local / remote), Pivoting, Priv-Esc, Troobleshot / Fix d’exploit, OSINT, Post-Exploit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CTP - OSCE v1: 145 pages,  3.5 h de video 🡪 XSS avancée, Backdoorer un PE sous vista, Bypass d’AV, Bypass d’ASLR, Études de cas reel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PEN-210 – OSWP: 380 pages, 3.5h de video 🡪 Normes IEEE 802.11,  AirCrack, Cracking WEP (with / without client), Wep pre shared key, WPA/WPA2 PSK avec Aircrack-ng, JTR, Rogue 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PEN-300 – OSEP: 700 pages, 19+ h de video 🡪 « Continuitié du PWK » Client Side Code Exécution (Office, Jscript), Process injection, AV evasion, Bypass de FW, Post Exploit Linux/Windows, MSSQL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WEB-300 – OSWE: 410 pages, 10h de video 🡪 Analyse de code source, XSS &amp; CSRF, Désérialisation .NET, RCE, Blind SQLi (avancées), Exfiltration de données, Bypass de filtres/regex, Type juggling, XXE, SSTI, Dom XSS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EXP-301 – OSED: 600 pages, 15+ h de video 🡪 WinDBG, Stack BO, SEH overflow, IDA Pro, Egghunter (overcome space restriction), Shellcoding, Reverse engrineering, DEP/ASLR bypass, ROP, Format String,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EXP-401 – OSEE: ?? 🡪 NX/ASLR bypass, Function pointer overwrite, Heap Spraying,  Kernel Driver Exploit, Kernel Pool Exploit,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028b3fc11b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30 Jours, amoins d’être en FullTime, mauvaise idée, Compter entre 1000 et 1150€.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Moi j’ai pris 60j en ayant déjà lu un leak du cours, sans faire les exo, en bossant 4h par soir + les WE, et en ayant fait du HTB.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200h rien que sur le lab. Acknak a passé 450 heures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Même prix pour les extensions de lab et retake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60j minimum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~100h sur le lab (par choix car j’avais déjà mangé des CTF, HTB + 200h de lab OSCP)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028b3fc11b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028b3fc11b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028b3fc11b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028b3fc11b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028b3fc11b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1028b3fc11b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Aussi développé des tools comme Aperi’Solve</a:t>
            </a:r>
            <a:endParaRPr/>
          </a:p>
        </p:txBody>
      </p:sp>
      <p:sp>
        <p:nvSpPr>
          <p:cNvPr id="214" name="Google Shape;21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u="sng">
                <a:solidFill>
                  <a:schemeClr val="hlink"/>
                </a:solidFill>
                <a:hlinkClick r:id="rId2"/>
              </a:rPr>
              <a:t>https://github.com/sinecurelife/SecCertRoadmapHTML</a:t>
            </a:r>
            <a:r>
              <a:rPr lang="fr-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Au Survol, la MAP donne les prix, le cout de renouvellement, le type d’exam, etc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Plus en haut = plus techniques / compliquées (d’après les contributeurs GitHub)</a:t>
            </a:r>
            <a:endParaRPr/>
          </a:p>
        </p:txBody>
      </p:sp>
      <p:sp>
        <p:nvSpPr>
          <p:cNvPr id="563" name="Google Shape;56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 cours, 2 certifications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QCM 125 questions sur 4h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20 chall sur 6h (passing score annoncé à 70%)</a:t>
            </a:r>
            <a:endParaRPr/>
          </a:p>
        </p:txBody>
      </p:sp>
      <p:sp>
        <p:nvSpPr>
          <p:cNvPr id="572" name="Google Shape;57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Profils rigoureux: les bases requises sont vraiment minimes (les premières pages reprennent les bases de linux avec cd, man, ls, …)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Pentesters avancés: Par exemple, double pivoting dans un réseau coupé d’internet (system indus, DR, …)</a:t>
            </a:r>
            <a:endParaRPr/>
          </a:p>
        </p:txBody>
      </p:sp>
      <p:sp>
        <p:nvSpPr>
          <p:cNvPr id="669" name="Google Shape;66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HTB : permet de confirmer qu’on s’engage dans qqch qui nous intéresse si on a jamais fait de pentest + mis en place du VPN openvpn, test de nmap et des outils basiques</a:t>
            </a:r>
            <a:endParaRPr/>
          </a:p>
        </p:txBody>
      </p:sp>
      <p:sp>
        <p:nvSpPr>
          <p:cNvPr id="678" name="Google Shape;678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/!\ Bases de dev (lecture de code + dev d’exploit)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Pentesters avancés: Par exemple, Exploitation d’une désérialisation .Net, Création d’UDF PostGresql, Websocket, Approche boite blanche, Remote Debugging</a:t>
            </a:r>
            <a:endParaRPr/>
          </a:p>
        </p:txBody>
      </p:sp>
      <p:sp>
        <p:nvSpPr>
          <p:cNvPr id="687" name="Google Shape;687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L’interet du CTF: développement d’exploit (SQLmap interdit, Scanner de vuln interdit)</a:t>
            </a:r>
            <a:endParaRPr/>
          </a:p>
        </p:txBody>
      </p:sp>
      <p:sp>
        <p:nvSpPr>
          <p:cNvPr id="696" name="Google Shape;69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Difficulté à estimer son niveau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On entend plus les gens qui le loupent que ceux qui le réussissent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On se sous estime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Swissky l’a loupé au début alors pourquoi moi  je l’aurai 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Mon collègue l’a loupé 4 fois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1 seule façon de savoir: se lancer (cf le même)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Regret: ne pas avoir passé les certifications plus tot (j’ai appris bcp de choses mais j’en aurais appris bcp plus si je l’avais passé avant).</a:t>
            </a:r>
            <a:endParaRPr/>
          </a:p>
        </p:txBody>
      </p:sp>
      <p:sp>
        <p:nvSpPr>
          <p:cNvPr id="705" name="Google Shape;705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Lecture de tous le cours  est un pré requis pour le lab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Box HTB: ne pas utiliser de scanner ou auto exploit: pas de SQLmap, pas de Metasploit, pas d’OpenVAS. Problem de HTB: pas la dimension network avec plusieurs sous-réseaux  🡪 pas vraiment « plusieurs pivots 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Blocage: Je suis déjà un try harder (CTF).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question est de savoir doser quand le temps de recherche sera moins bénéfique que l’aide du WU.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RTFM dans un domaine technique peut être intéressant mais ca m’éloigne de l’objectif que je me fixe.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Wiki local: archi de fichiers MarkDown: possibilité de mettre des morceaux de code dans le MD, possibilité de mettre des scripts ou binaires dans les dossiers, possibiliter de rechercher par regex, … Certains utilisent l’outil CherryTree, Obsidian, ...</a:t>
            </a:r>
            <a:endParaRPr/>
          </a:p>
        </p:txBody>
      </p:sp>
      <p:sp>
        <p:nvSpPr>
          <p:cNvPr id="713" name="Google Shape;713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u="sng">
                <a:solidFill>
                  <a:schemeClr val="hlink"/>
                </a:solidFill>
                <a:hlinkClick r:id="rId2"/>
              </a:rPr>
              <a:t>https://docs.google.com/spreadsheets/d/1dwSMIAPIam0PuRBkCiDI88pU3yzrqqHkDtBngUHNCw8/edit#gid=1839402159</a:t>
            </a:r>
            <a:r>
              <a:rPr lang="fr-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9b8de6a7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9b8de6a7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aussi parceque il ya  le confinement !</a:t>
            </a:r>
            <a:endParaRPr/>
          </a:p>
        </p:txBody>
      </p:sp>
      <p:sp>
        <p:nvSpPr>
          <p:cNvPr id="235" name="Google Shape;235;ge9b8de6a7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Profil OpenVPN (comme HTB)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Plusieurs sous réseaux, parfois pas accessibles directement.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Quelques machine ont plusieurs @IP (permet le pivoting)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Simule un réseau d’entreprise (identité de personnes partagées sur plusieurs BOX) : un mot de passe extrait d’un AD peut servir sur une box de pivot par exemple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Machines du lab toujours UP, environ 70.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Plusieurs sur les VM (en vrai pas trop), 🡪 nécessité de redémarrer les VM pour éviter de se faire spoil ou que le service soit cassé (ou un pwd changé…).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Les correspondances d’IP etc ne sont pas indiquées (à nous de faire la reconnaissance, définir le serveur DNS, …).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La validation des flag se fait sur une plateforme où on sélectionne l’IP que l’on souhaite et le flag.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6" name="Google Shape;73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Interet de BlackArch: plus d’outils packagés, une fois qu’on sait s’en servir c’est pratique.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Kali: ODAT bien packagé mais pas bien packagé sur BlackArch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Lab: on ne sait jamais si on manque de compétence ou juste de pré-requis (comme les creds recupéré en post exploit sur une autre box)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Eviter MSF sur le LAB</a:t>
            </a:r>
            <a:endParaRPr/>
          </a:p>
        </p:txBody>
      </p:sp>
      <p:sp>
        <p:nvSpPr>
          <p:cNvPr id="744" name="Google Shape;744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1" name="Google Shape;75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 thread par marchine (environ)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 peu copié sur la présentation d’AckNak.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Conseil sur l’utilisation du forum: l’utiliser que sur la fin du lab, pour vérifier si vous avez loupé qqch sur une post-exploitation par exemple</a:t>
            </a:r>
            <a:endParaRPr/>
          </a:p>
        </p:txBody>
      </p:sp>
      <p:sp>
        <p:nvSpPr>
          <p:cNvPr id="752" name="Google Shape;752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Certification considérée comme « Difficile », moi je la considère comme exigeante.</a:t>
            </a:r>
            <a:endParaRPr/>
          </a:p>
        </p:txBody>
      </p:sp>
      <p:sp>
        <p:nvSpPr>
          <p:cNvPr id="760" name="Google Shape;760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Appris barré 🡪 on retient pas tout (à moins de pratiquer régulièrement)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Appris barré 🡪 des choses que je savais déjà que j’ai tellement pratiquées pendant le lab que je connais par cœur maintenant</a:t>
            </a:r>
            <a:endParaRPr/>
          </a:p>
        </p:txBody>
      </p:sp>
      <p:sp>
        <p:nvSpPr>
          <p:cNvPr id="768" name="Google Shape;768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Payload XSS 🡪 quand la machine ne peut pas nous joindre directement a cause d’un FW ? CSRF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Interet de la post exploit manuelle: double rebonds 🡪 difficile d’uploader des fichiers.</a:t>
            </a:r>
            <a:endParaRPr/>
          </a:p>
        </p:txBody>
      </p:sp>
      <p:sp>
        <p:nvSpPr>
          <p:cNvPr id="776" name="Google Shape;776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Formations Offsec pas directement possible avec le CPF</a:t>
            </a:r>
            <a:endParaRPr/>
          </a:p>
        </p:txBody>
      </p:sp>
      <p:sp>
        <p:nvSpPr>
          <p:cNvPr id="243" name="Google Shape;24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Dispo sur github, également pour windows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Privilege escalation : Cours de Tib3rius (15€x2), leak dispo. Contenu très pertinent.</a:t>
            </a:r>
            <a:endParaRPr/>
          </a:p>
        </p:txBody>
      </p:sp>
      <p:sp>
        <p:nvSpPr>
          <p:cNvPr id="811" name="Google Shape;811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028b3fc11b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028b3fc11b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g1028b3fc11b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 machine à 25 pts = Pwn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Score minimale = tout sauf 1x25, ou tout sauf 1x20 et 10 pts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 pts bonus uniquement utile si il nous manque 35 points, soit 1 x25 et la 10 pts.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Note: linpeas autorisé</a:t>
            </a:r>
            <a:endParaRPr/>
          </a:p>
        </p:txBody>
      </p:sp>
      <p:sp>
        <p:nvSpPr>
          <p:cNvPr id="836" name="Google Shape;836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3" name="Google Shape;84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Difficulté à estimer son niveau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On entend plus les gens qui le loupent que ceux qui le réussissent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On se sous estime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Swissky l’a loupé au début alors pourquoi moi  je l’aurai 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Mon collègue l’a loupé 4 fois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1 seule façon de savoir: se lancer (cf le même)</a:t>
            </a:r>
            <a:endParaRPr/>
          </a:p>
        </p:txBody>
      </p:sp>
      <p:sp>
        <p:nvSpPr>
          <p:cNvPr id="844" name="Google Shape;844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0" name="Google Shape;880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Note: lancer les scans nmaps / auto-recon sur l’ensemble des Box dès le début.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Interet du PWN = travailler efficacement pendant les scans.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Note pendant l’exam: pauses très régulières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Machine à 10 pts : Qu’est ce qui a de plus instable qu’un exploit de BOF Windows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Machine à 20 pts : Site web avec CVE récente (&lt; 1 mois) : Weak credentials + RCE ; Priv Esc : CVE sur un service interne (d’où l’interet du pivoting/port forwarding)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Machine à 20 pts : Appli web custom en accessible en écriture avec un share samba vulnérable (SSTI, surement possibilité de faire autrement) ; Priv Esc : CVE sur un CMS interne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Machine à 25 pts : BoF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Machine à 25 pts : CVE nécessitant un fingerprinting minutieux (Stacktrace Apache Struts2 sur un endpoint particulier) ; CVE Samba interne</a:t>
            </a:r>
            <a:endParaRPr/>
          </a:p>
        </p:txBody>
      </p:sp>
      <p:sp>
        <p:nvSpPr>
          <p:cNvPr id="881" name="Google Shape;881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8" name="Google Shape;888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https://github.com/noraj/OSCP-Exam-Report-Template-Markdown </a:t>
            </a:r>
            <a:endParaRPr/>
          </a:p>
        </p:txBody>
      </p:sp>
      <p:sp>
        <p:nvSpPr>
          <p:cNvPr id="889" name="Google Shape;889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6" name="Google Shape;89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Rappel : Début du cours/lab le 10/01/2021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Réponse sous - d’une semaine</a:t>
            </a:r>
            <a:endParaRPr/>
          </a:p>
        </p:txBody>
      </p:sp>
      <p:sp>
        <p:nvSpPr>
          <p:cNvPr id="897" name="Google Shape;897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4" name="Google Shape;90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Satisfait de l’exam ? Plustot oui</a:t>
            </a:r>
            <a:endParaRPr/>
          </a:p>
        </p:txBody>
      </p:sp>
      <p:sp>
        <p:nvSpPr>
          <p:cNvPr id="905" name="Google Shape;905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Vide du lab, petite pause</a:t>
            </a:r>
            <a:endParaRPr/>
          </a:p>
        </p:txBody>
      </p:sp>
      <p:sp>
        <p:nvSpPr>
          <p:cNvPr id="915" name="Google Shape;915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3" name="Google Shape;933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4" name="Google Shape;934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1" name="Google Shape;94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Porblème du cours AWAE : tout le cours est basé sur le lab. Différent de l’OSCP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HTB: des box en commun avec celles de l’OSCP, très peu de box « whitebox »</a:t>
            </a:r>
            <a:endParaRPr/>
          </a:p>
        </p:txBody>
      </p:sp>
      <p:sp>
        <p:nvSpPr>
          <p:cNvPr id="942" name="Google Shape;942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 u="sng">
                <a:solidFill>
                  <a:schemeClr val="hlink"/>
                </a:solidFill>
                <a:hlinkClick r:id="rId2"/>
              </a:rPr>
              <a:t>https://docs.google.com/spreadsheets/d/1dwSMIAPIam0PuRBkCiDI88pU3yzrqqHkDtBngUHNCw8/edit#gid=1839402159</a:t>
            </a:r>
            <a:r>
              <a:rPr lang="fr-F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6" name="Google Shape;95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Délais de 2 mois et demi (2 mois, + le temps de commencer le cours avec les créneaux)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Wiki : site en markdown avec des notes sur chaque box (creds, scripts, …)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Importance des vidéo: découverte des outils, manipulations parfois complexes, explications plus en profondeurs de certaines techniques…</a:t>
            </a:r>
            <a:endParaRPr/>
          </a:p>
        </p:txBody>
      </p:sp>
      <p:sp>
        <p:nvSpPr>
          <p:cNvPr id="957" name="Google Shape;957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4" name="Google Shape;96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Profil OpenVPN (comme HTB)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Pas de sous réseaux, pas de reconnaissance/nmap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Machines accessibles en SSH ou RDP (credentials dispo sur le wiki)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Machines du lab ne sont pas UP, elle s’arrêtent dans l’heure qui suit la déconnection au VPN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 Seuls sur les VM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Les correspondances d’IP / machine du cours est connue.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Il me semble qu’il n’y a pas de validation de flag (car pas de flag)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65" name="Google Shape;965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 mois de lab (minimum de toute façon)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Vm Windows: dnSpy, compiler les UDF postgreSQL,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Goal : RCE (et non un shell root)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IDE proposés par le cours: VsCode et Sublime text (VsCode + abbordé)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0" name="Google Shape;980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Certification considérée comme « Difficile », moi je la considère comme exigeante.</a:t>
            </a:r>
            <a:endParaRPr/>
          </a:p>
        </p:txBody>
      </p:sp>
      <p:sp>
        <p:nvSpPr>
          <p:cNvPr id="989" name="Google Shape;989;p6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Appellation Cours / Cerification parfois différent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PWK – OSCP: PDF de 850 pages, 17+h de video  🡪 Intro au BoF windows/linux, Intro aux vuln applicatives, MSF, AD, BF (local / remote), Pivoting, Priv-Esc, Troobleshot / Fix d’exploit, OSINT, Post-Exploit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CTP - OSCE v1: 145 pages,  3.5 h de video 🡪 XSS avancée, Backdoorer un PE sous vista, Bypass d’AV, Bypass d’ASLR, Études de cas reel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PEN-210 – OSWP: 380 pages, 3.5h de video 🡪 Normes IEEE 802.11,  AirCrack, Cracking WEP (with / without client), Wep pre shared key, WPA/WPA2 PSK avec Aircrack-ng, JTR, Rogue 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PEN-300 – OSEP: 700 pages, 19+ h de video 🡪 « Continuitié du PWK » Client Side Code Exécution (Office, Jscript), Process injection, AV evasion, Bypass de FW, Post Exploit Linux/Windows, MSSQL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WEB-300 – OSWE: 410 pages, 10h de video 🡪 Analyse de code source, XSS &amp; CSRF, Désérialisation .NET, RCE, Blind SQLi (avancées), Exfiltration de données, Bypass de filtres/regex, Type juggling, XXE, SSTI, Dom XSS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EXP-301 – OSED: 600 pages, 15+ h de video 🡪 WinDBG, Stack BO, SEH overflow, IDA Pro, Egghunter (overcome space restriction), Shellcoding, Reverse engrineering, DEP/ASLR bypass, ROP, Format String,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EXP-401 – OSEE: ?? 🡪 NX/ASLR bypass, Function pointer overwrite, Heap Spraying,  Kernel Driver Exploit, Kernel Pool Exploit,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15 octobre 2020:  Plu de formation/certification OSCE – Cracking The Perimeter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🡪"/>
            </a:pPr>
            <a:r>
              <a:rPr lang="fr-FR"/>
              <a:t>Création de PEN-300, EXP-301.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/>
              <a:t>L’obtention de l’OSCE3 se fait maintenant via la validation de PEN-300 (OSEP), EXP-301 (OSED) et WEB-300 (OSWE)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6" name="Google Shape;996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Appris barré 🡪 on retient pas tout (à moins de pratiquer régulièrement)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Appris barré 🡪 des choses que je savais déjà que j’ai tellement pratiquées pendant le lab que je connais par cœur maintenant</a:t>
            </a:r>
            <a:endParaRPr/>
          </a:p>
        </p:txBody>
      </p:sp>
      <p:sp>
        <p:nvSpPr>
          <p:cNvPr id="997" name="Google Shape;997;p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4" name="Google Shape;1004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Contrainte exam OSWE: « 1 seul script qui fait takeover + RCE 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Quand on vient de passer l’OSCP, on se dit « RCE » == « Reverse Shell ».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Comment avoir un reverse shell dans 1 seul script qui embarque payload + listener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Réponse dans le script (utilisation de pty)</a:t>
            </a:r>
            <a:endParaRPr/>
          </a:p>
        </p:txBody>
      </p:sp>
      <p:sp>
        <p:nvSpPr>
          <p:cNvPr id="1005" name="Google Shape;1005;p6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2" name="Google Shape;1012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Mise en place de debugger et remote debugger (démo avec un debugger simple).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Remote debugger: nécessite que le code embarque un serveur de remote debugging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Interet: dans une grande codebase, mettre un breakpoint dans une partie du code qui nous intéresse, faire une req, verifier si le code est bien execute, et avec quell context.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-----------------------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import random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secret = random.randint(1,1000)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 = int(input("Guess ?"))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if i == secret: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    print("&gt;&gt; D3BUGG3R M45T3R &lt;&lt;")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Mise en place de debugger et remote debugger (démo avec un debugger simple).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Remote debugger: nécessite que le code embarque un serveur de remote debugging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Interet: dans une grande codebase, mettre un breakpoint dans une partie du code qui nous intéresse, faire une req, verifier si le code est bien execute, et avec quell context.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-----------------------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import random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secret = random.randint(1,1000)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 = int(input("Guess ?"))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if i == secret: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    print("&gt;&gt; D3BUGG3R M45T3R &lt;&lt;")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8" name="Google Shape;102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Eval (dangereux).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Malheureusement pour nous le context nous supprime des constantes comme require et child_process.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7" name="Google Shape;1037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Location réfléchi 2 fois 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Utilisation de // pour supprimer la suite du code</a:t>
            </a:r>
            <a:endParaRPr/>
          </a:p>
        </p:txBody>
      </p:sp>
      <p:sp>
        <p:nvSpPr>
          <p:cNvPr id="1038" name="Google Shape;1038;p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6" name="Google Shape;1046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5" name="Google Shape;1055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Pareil que l’OSCP mais 2 x plus long que l’OSCP</a:t>
            </a:r>
            <a:endParaRPr/>
          </a:p>
        </p:txBody>
      </p:sp>
      <p:sp>
        <p:nvSpPr>
          <p:cNvPr id="1056" name="Google Shape;1056;p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3" name="Google Shape;1063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Tous n’est pas officiel,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 VM en boite blanche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Au minimum: 2 admin takeover + 1 RCE</a:t>
            </a:r>
            <a:endParaRPr/>
          </a:p>
        </p:txBody>
      </p:sp>
      <p:sp>
        <p:nvSpPr>
          <p:cNvPr id="1064" name="Google Shape;1064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1" name="Google Shape;1071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Difficulté à estimer son niveau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OSWE plus dure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On se sous estime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Peu de retours (j’avais connaissance de 2 personnes dans mon entourage qui l’avaient passé uniquement)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1 seule façon de savoir: se lancer</a:t>
            </a:r>
            <a:endParaRPr/>
          </a:p>
        </p:txBody>
      </p:sp>
      <p:sp>
        <p:nvSpPr>
          <p:cNvPr id="1072" name="Google Shape;1072;p7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PWK – OSCP: PDF de 850 pages, 17+h de video  🡪 Intro au BoF windows/linux, Intro aux vuln applicatives, MSF, AD, BF (local / remote), Pivoting, Priv-Esc, Troobleshot / Fix d’exploit, OSINT, Post-Exploit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CTP - OSCE v1: 145 pages,  3.5 h de video 🡪 XSS avancée, Backdoorer un PE sous vista, Bypass d’AV, Bypass d’ASLR, Études de cas reel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PEN-210 – OSWP: 380 pages, 3.5h de video 🡪 Normes IEEE 802.11,  AirCrack, Cracking WEP (with / without client), Wep pre shared key, WPA/WPA2 PSK avec Aircrack-ng, JTR, Rogue 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PEN-300 – OSEP: 700 pages, 19+ h de video 🡪 « Continuitié du PWK » Client Side Code Exécution (Office, Jscript), Process injection, AV evasion, Bypass de FW, Post Exploit Linux/Windows, MSSQL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WEB-300 – OSWE: 410 pages, 10h de video 🡪 Analyse de code source, XSS &amp; CSRF, Désérialisation .NET, RCE, Blind SQLi (avancées), Exfiltration de données, Bypass de filtres/regex, Type juggling, XXE, SSTI, Dom XSS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EXP-301 – OSED: 600 pages, 15+ h de video 🡪 WinDBG, Stack BO, SEH overflow, IDA Pro, Egghunter (overcome space restriction), Shellcoding, Reverse engrineering, DEP/ASLR bypass, ROP, Format String,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EXP-401 – OSEE: ?? 🡪 NX/ASLR bypass, Function pointer overwrite, Heap Spraying,  Kernel Driver Exploit, Kernel Pool Exploit,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8" name="Google Shape;1108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Méthodologie orientée pour l’exam: recherche d’un Account Takeover sans RCE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On oriente également les recherches par rapport au cours (par exemple, l’absence de contrôle d’accès est peu abordé dans le cours)</a:t>
            </a:r>
            <a:endParaRPr/>
          </a:p>
        </p:txBody>
      </p:sp>
      <p:sp>
        <p:nvSpPr>
          <p:cNvPr id="1109" name="Google Shape;1109;p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6" name="Google Shape;1116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Méthodologie orientée pour l’exam: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RCE est forcément authentifiée en Admin. On va donc restreindre la recherches aux routes accessibles en </a:t>
            </a:r>
            <a:r>
              <a:rPr lang="fr-FR"/>
              <a:t>administrateur</a:t>
            </a:r>
            <a:r>
              <a:rPr lang="fr-FR"/>
              <a:t> uniquement.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Méthodologie 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Faire des hypothèse et valider ou invalider rapidement ses hypothèse (pour éviter les rabbit holes).  Essayer d’emprunter les routes les plus courtes pour une fonctionnalité.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 exemple : Avant de chercher des SQLi, on va regarder si le SGBD permet la RCE ou une Lecture/Ecriture de fichier ? Ca peut se faire rapidement depuis le client SQL en boite blanche.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2eme exemple : Dans le cas d’un form upload avec plusieurs mécanismes de blacklist : la conf nginx/apache permet elle l’exécution de script dans le dossier d’upload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</a:t>
            </a:r>
            <a:r>
              <a:rPr baseline="30000" lang="fr-FR"/>
              <a:t>e</a:t>
            </a:r>
            <a:r>
              <a:rPr lang="fr-FR"/>
              <a:t> exemple : Dans le cas d’une exploitation obvious mais difficile comme une désérialisation: la route est elle bien accessible ? (vérifier avec le remote debugger)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Beaucoup de pauses (~5min) pour prendre de la hauteur</a:t>
            </a:r>
            <a:endParaRPr/>
          </a:p>
        </p:txBody>
      </p:sp>
      <p:sp>
        <p:nvSpPr>
          <p:cNvPr id="1117" name="Google Shape;1117;p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0378f4b93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10378f4b93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g10378f4b93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3" name="Google Shape;1133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45 min pour trouver le 1</a:t>
            </a:r>
            <a:r>
              <a:rPr baseline="30000" lang="fr-FR"/>
              <a:t>er</a:t>
            </a:r>
            <a:r>
              <a:rPr lang="fr-FR"/>
              <a:t> takeover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45 min de dev d’exploit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10 min pour trouver la 1</a:t>
            </a:r>
            <a:r>
              <a:rPr baseline="30000" lang="fr-FR"/>
              <a:t>ère</a:t>
            </a:r>
            <a:r>
              <a:rPr lang="fr-FR"/>
              <a:t> RCE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20 min de dev d’exploit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3h pour trouver le 2</a:t>
            </a:r>
            <a:r>
              <a:rPr baseline="30000" lang="fr-FR"/>
              <a:t>ème</a:t>
            </a:r>
            <a:r>
              <a:rPr lang="fr-FR"/>
              <a:t> takeover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3h de dev d’exploit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2h40 pour trouver la 2</a:t>
            </a:r>
            <a:r>
              <a:rPr baseline="30000" lang="fr-FR"/>
              <a:t>ème</a:t>
            </a:r>
            <a:r>
              <a:rPr lang="fr-FR"/>
              <a:t> RCE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50 min de dev d’exploit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Total: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55min de recherche sur la 1</a:t>
            </a:r>
            <a:r>
              <a:rPr baseline="30000" lang="fr-FR"/>
              <a:t>ère</a:t>
            </a:r>
            <a:r>
              <a:rPr lang="fr-FR"/>
              <a:t> box, 5h40 de recherche sur la 2</a:t>
            </a:r>
            <a:r>
              <a:rPr baseline="30000" lang="fr-FR"/>
              <a:t>ème</a:t>
            </a:r>
            <a:r>
              <a:rPr lang="fr-FR"/>
              <a:t> , soit 6h35 de recherche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1h05 de dev d’exploit sur la 1</a:t>
            </a:r>
            <a:r>
              <a:rPr baseline="30000" lang="fr-FR"/>
              <a:t>ère</a:t>
            </a:r>
            <a:r>
              <a:rPr lang="fr-FR"/>
              <a:t> box, 3h50 de dev d’exploit sur la 2</a:t>
            </a:r>
            <a:r>
              <a:rPr baseline="30000" lang="fr-FR"/>
              <a:t>ème</a:t>
            </a:r>
            <a:r>
              <a:rPr lang="fr-FR"/>
              <a:t> , soit 4h55 de dev d’exploit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Total box 1: 2h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Total box 2:  8h30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Total: 11h30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2è jour : repassage sur les box pour screenshot des preuves, amélioration de la lisibilité des scripts, rédaction du rapport.</a:t>
            </a:r>
            <a:endParaRPr/>
          </a:p>
        </p:txBody>
      </p:sp>
      <p:sp>
        <p:nvSpPr>
          <p:cNvPr id="1134" name="Google Shape;1134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028b3fc11b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028b3fc11b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g1028b3fc11b_0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9" name="Google Shape;1149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https://github.com/noraj/OSCP-Exam-Report-Template-Markdown </a:t>
            </a:r>
            <a:endParaRPr/>
          </a:p>
        </p:txBody>
      </p:sp>
      <p:sp>
        <p:nvSpPr>
          <p:cNvPr id="1150" name="Google Shape;1150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7" name="Google Shape;1157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Rappel : Début du cours/lab le 30/05/2021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Submit le vendredi soir, réponse le dimanche</a:t>
            </a:r>
            <a:endParaRPr/>
          </a:p>
        </p:txBody>
      </p:sp>
      <p:sp>
        <p:nvSpPr>
          <p:cNvPr id="1158" name="Google Shape;1158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5" name="Google Shape;116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Satisfait de l’exam ? Yes 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66" name="Google Shape;1166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028b3fc11b_0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028b3fc11b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g1028b3fc11b_0_1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1" name="Google Shape;1181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Rappel : Début du cours/lab le 30/05/2021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Submit le vendredi soir, réponse le dimanche</a:t>
            </a:r>
            <a:endParaRPr/>
          </a:p>
        </p:txBody>
      </p:sp>
      <p:sp>
        <p:nvSpPr>
          <p:cNvPr id="1182" name="Google Shape;1182;p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PWK – OSCP: PDF de 850 pages, 17+h de video  🡪 Intro au BoF windows/linux, Intro aux vuln applicatives, MSF, AD, BF (local / remote), Pivoting, Priv-Esc, Troobleshot / Fix d’exploit, OSINT, Post-Exploit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CTP - OSCE v1: 145 pages,  3.5 h de video 🡪 XSS avancée, Backdoorer un PE sous vista, Bypass d’AV, Bypass d’ASLR, Études de cas reel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PEN-210 – OSWP: 380 pages, 3.5h de video 🡪 Normes IEEE 802.11,  AirCrack, Cracking WEP (with / without client), Wep pre shared key, WPA/WPA2 PSK avec Aircrack-ng, JTR, Rogue 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PEN-300 – OSEP: 700 pages, 19+ h de video 🡪 « Continuitié du PWK » Client Side Code Exécution (Office, Jscript), Process injection, AV evasion, Bypass de FW, Post Exploit Linux/Windows, MSSQL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WEB-300 – OSWE: 410 pages, 10h de video 🡪 Analyse de code source, XSS &amp; CSRF, Désérialisation .NET, RCE, Blind SQLi (avancées), Exfiltration de données, Bypass de filtres/regex, Type juggling, XXE, SSTI, Dom XSS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EXP-301 – OSED: 600 pages, 15+ h de video 🡪 WinDBG, Stack BO, SEH overflow, IDA Pro, Egghunter (overcome space restriction), Shellcoding, Reverse engrineering, DEP/ASLR bypass, ROP, Format String,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EXP-401 – OSEE: ?? 🡪 NX/ASLR bypass, Function pointer overwrite, Heap Spraying,  Kernel Driver Exploit, Kernel Pool Exploit,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028b3fc11b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1028b3fc11b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Comme dans squid game, c’était fatiguant mais j’ai bien envie d’y retourner, je verrai ca d’ici les moi qui suivent.</a:t>
            </a:r>
            <a:endParaRPr/>
          </a:p>
        </p:txBody>
      </p:sp>
      <p:sp>
        <p:nvSpPr>
          <p:cNvPr id="1190" name="Google Shape;1190;g1028b3fc11b_0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Remercier Emeline et SEC-IT</a:t>
            </a:r>
            <a:endParaRPr/>
          </a:p>
        </p:txBody>
      </p:sp>
      <p:sp>
        <p:nvSpPr>
          <p:cNvPr id="1197" name="Google Shape;1197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5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5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8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5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85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légende">
  <p:cSld name="Titre et légen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6"/>
          <p:cNvSpPr txBox="1"/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6"/>
          <p:cNvSpPr txBox="1"/>
          <p:nvPr>
            <p:ph idx="1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9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6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6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 avec légende">
  <p:cSld name="Citation avec légen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7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7"/>
          <p:cNvSpPr txBox="1"/>
          <p:nvPr>
            <p:ph idx="1" type="body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8" name="Google Shape;118;p97"/>
          <p:cNvSpPr txBox="1"/>
          <p:nvPr>
            <p:ph idx="2" type="body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9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9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97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7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3" name="Google Shape;123;p97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9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nom">
  <p:cSld name="Carte nom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/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98"/>
          <p:cNvSpPr txBox="1"/>
          <p:nvPr>
            <p:ph idx="1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FEFEFE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8" name="Google Shape;128;p9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98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8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nom citation">
  <p:cSld name="Carte nom cita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/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0" sz="4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99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5" name="Google Shape;135;p99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FEFEFE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9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9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99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9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40" name="Google Shape;140;p9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1" name="Google Shape;141;p9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rai ou faux">
  <p:cSld name="Vrai ou faux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0"/>
          <p:cNvSpPr txBox="1"/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0"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00"/>
          <p:cNvSpPr txBox="1"/>
          <p:nvPr>
            <p:ph idx="1" type="body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5" name="Google Shape;145;p100"/>
          <p:cNvSpPr txBox="1"/>
          <p:nvPr>
            <p:ph idx="2" type="body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FEFEFE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10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0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00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0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1"/>
          <p:cNvSpPr txBox="1"/>
          <p:nvPr>
            <p:ph idx="1" type="body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3" name="Google Shape;153;p10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0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0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2"/>
          <p:cNvSpPr txBox="1"/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02"/>
          <p:cNvSpPr txBox="1"/>
          <p:nvPr>
            <p:ph idx="1" type="body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0" name="Google Shape;160;p10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0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02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88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00" name="Google Shape;200;p88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88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8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8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6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2" name="Google Shape;52;p86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6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8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9"/>
          <p:cNvSpPr txBox="1"/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9"/>
          <p:cNvSpPr txBox="1"/>
          <p:nvPr>
            <p:ph idx="1" type="body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89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9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9"/>
          <p:cNvSpPr/>
          <p:nvPr/>
        </p:nvSpPr>
        <p:spPr>
          <a:xfrm flipH="1" rot="10800000">
            <a:off x="-4189" y="31781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89"/>
          <p:cNvSpPr txBox="1"/>
          <p:nvPr>
            <p:ph idx="12" type="sldNum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0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0"/>
          <p:cNvSpPr txBox="1"/>
          <p:nvPr>
            <p:ph idx="1" type="body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6" name="Google Shape;66;p90"/>
          <p:cNvSpPr txBox="1"/>
          <p:nvPr>
            <p:ph idx="2" type="body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67" name="Google Shape;67;p90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0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0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9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1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1"/>
          <p:cNvSpPr txBox="1"/>
          <p:nvPr>
            <p:ph idx="1" type="body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91"/>
          <p:cNvSpPr txBox="1"/>
          <p:nvPr>
            <p:ph idx="2" type="body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5" name="Google Shape;75;p91"/>
          <p:cNvSpPr txBox="1"/>
          <p:nvPr>
            <p:ph idx="3" type="body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91"/>
          <p:cNvSpPr txBox="1"/>
          <p:nvPr>
            <p:ph idx="4" type="body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7" name="Google Shape;77;p91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1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1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2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2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2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2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3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93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93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4"/>
          <p:cNvSpPr txBox="1"/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4"/>
          <p:cNvSpPr txBox="1"/>
          <p:nvPr>
            <p:ph idx="1" type="body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5" name="Google Shape;95;p94"/>
          <p:cNvSpPr txBox="1"/>
          <p:nvPr>
            <p:ph idx="2" type="body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6" name="Google Shape;96;p9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9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4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5"/>
          <p:cNvSpPr txBox="1"/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5"/>
          <p:cNvSpPr/>
          <p:nvPr>
            <p:ph idx="2" type="pic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95"/>
          <p:cNvSpPr txBox="1"/>
          <p:nvPr>
            <p:ph idx="1" type="body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95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95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95"/>
          <p:cNvSpPr/>
          <p:nvPr/>
        </p:nvSpPr>
        <p:spPr>
          <a:xfrm flipH="1" rot="10800000">
            <a:off x="-4189" y="491172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5"/>
          <p:cNvSpPr txBox="1"/>
          <p:nvPr>
            <p:ph idx="12" type="sldNum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84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84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84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84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84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84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84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84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84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84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84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84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84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84"/>
          <p:cNvGrpSpPr/>
          <p:nvPr/>
        </p:nvGrpSpPr>
        <p:grpSpPr>
          <a:xfrm>
            <a:off x="27222" y="-30"/>
            <a:ext cx="2356674" cy="6853283"/>
            <a:chOff x="6627813" y="195452"/>
            <a:chExt cx="1952625" cy="5678299"/>
          </a:xfrm>
        </p:grpSpPr>
        <p:sp>
          <p:nvSpPr>
            <p:cNvPr id="24" name="Google Shape;24;p84"/>
            <p:cNvSpPr/>
            <p:nvPr/>
          </p:nvSpPr>
          <p:spPr>
            <a:xfrm>
              <a:off x="6627813" y="195452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84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84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84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84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84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84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84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84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84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84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84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84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84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8" name="Google Shape;38;p84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84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84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8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87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66" name="Google Shape;166;p87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87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87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87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87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87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87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87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87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87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87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87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87"/>
          <p:cNvGrpSpPr/>
          <p:nvPr/>
        </p:nvGrpSpPr>
        <p:grpSpPr>
          <a:xfrm>
            <a:off x="27222" y="-30"/>
            <a:ext cx="2356674" cy="6853283"/>
            <a:chOff x="6627813" y="195452"/>
            <a:chExt cx="1952625" cy="5678299"/>
          </a:xfrm>
        </p:grpSpPr>
        <p:sp>
          <p:nvSpPr>
            <p:cNvPr id="179" name="Google Shape;179;p87"/>
            <p:cNvSpPr/>
            <p:nvPr/>
          </p:nvSpPr>
          <p:spPr>
            <a:xfrm>
              <a:off x="6627813" y="195452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87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87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7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87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7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87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87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87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87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87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87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" name="Google Shape;191;p87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7"/>
          <p:cNvSpPr txBox="1"/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3" name="Google Shape;193;p87"/>
          <p:cNvSpPr txBox="1"/>
          <p:nvPr>
            <p:ph idx="1" type="body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4" name="Google Shape;194;p87"/>
          <p:cNvSpPr txBox="1"/>
          <p:nvPr>
            <p:ph idx="10" type="dt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5" name="Google Shape;195;p87"/>
          <p:cNvSpPr txBox="1"/>
          <p:nvPr>
            <p:ph idx="11" type="ftr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6" name="Google Shape;196;p8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200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Relationship Id="rId4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asciinema.org/a/309566" TargetMode="External"/><Relationship Id="rId4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0.png"/><Relationship Id="rId4" Type="http://schemas.openxmlformats.org/officeDocument/2006/relationships/image" Target="../media/image62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9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6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3.png"/></Relationships>
</file>

<file path=ppt/slides/_rels/slide92.xml.rels><?xml version="1.0" encoding="UTF-8" standalone="yes"?><Relationships xmlns="http://schemas.openxmlformats.org/package/2006/relationships"><Relationship Id="rId10" Type="http://schemas.openxmlformats.org/officeDocument/2006/relationships/hyperlink" Target="https://github.com/noraj/OSCP-Exam-Report-Template-Markdown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2.xml"/><Relationship Id="rId3" Type="http://schemas.openxmlformats.org/officeDocument/2006/relationships/hyperlink" Target="https://github.com/sinecurelife/SecCertRoadmapHTML" TargetMode="External"/><Relationship Id="rId4" Type="http://schemas.openxmlformats.org/officeDocument/2006/relationships/hyperlink" Target="https://www.hackthebox.eu/" TargetMode="External"/><Relationship Id="rId9" Type="http://schemas.openxmlformats.org/officeDocument/2006/relationships/hyperlink" Target="https://www.udemy.com/user/tib3rius/" TargetMode="External"/><Relationship Id="rId5" Type="http://schemas.openxmlformats.org/officeDocument/2006/relationships/hyperlink" Target="https://docs.google.com/spreadsheets/d/1dwSMIAPIam0PuRBkCiDI88pU3yzrqqHkDtBngUHNCw8/edit#gid=1839402159" TargetMode="External"/><Relationship Id="rId6" Type="http://schemas.openxmlformats.org/officeDocument/2006/relationships/hyperlink" Target="https://book.hacktricks.xyz/" TargetMode="External"/><Relationship Id="rId7" Type="http://schemas.openxmlformats.org/officeDocument/2006/relationships/hyperlink" Target="https://github.com/carlospolop/PEASS-ng" TargetMode="External"/><Relationship Id="rId8" Type="http://schemas.openxmlformats.org/officeDocument/2006/relationships/hyperlink" Target="https://github.com/Tib3rius/AutoRecon" TargetMode="Externa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3.xml"/><Relationship Id="rId3" Type="http://schemas.openxmlformats.org/officeDocument/2006/relationships/hyperlink" Target="https://pwnisher.gitlab.io/nodejs/sandbox/2019/02/21/sandboxing-nodejs-is-hard.html" TargetMode="External"/><Relationship Id="rId4" Type="http://schemas.openxmlformats.org/officeDocument/2006/relationships/hyperlink" Target="https://github.com/pwntester/ysoserial.net" TargetMode="External"/><Relationship Id="rId5" Type="http://schemas.openxmlformats.org/officeDocument/2006/relationships/hyperlink" Target="https://code.visualstudio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"/>
          <p:cNvSpPr txBox="1"/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Century Gothic"/>
              <a:buNone/>
            </a:pPr>
            <a:r>
              <a:rPr lang="fr-FR"/>
              <a:t>Retour d'expérience sur les certifications de pentest</a:t>
            </a:r>
            <a:br>
              <a:rPr lang="fr-FR"/>
            </a:br>
            <a:r>
              <a:rPr lang="fr-FR"/>
              <a:t>OSCP (PWK) &amp; </a:t>
            </a:r>
            <a:br>
              <a:rPr lang="fr-FR"/>
            </a:br>
            <a:r>
              <a:rPr lang="fr-FR"/>
              <a:t>OSWE (AWAE)</a:t>
            </a:r>
            <a:endParaRPr/>
          </a:p>
        </p:txBody>
      </p:sp>
      <p:sp>
        <p:nvSpPr>
          <p:cNvPr id="209" name="Google Shape;209;p1"/>
          <p:cNvSpPr txBox="1"/>
          <p:nvPr>
            <p:ph idx="1" type="subTitle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Alex GARRIDO</a:t>
            </a:r>
            <a:endParaRPr/>
          </a:p>
        </p:txBody>
      </p:sp>
      <p:sp>
        <p:nvSpPr>
          <p:cNvPr id="210" name="Google Shape;210;p1"/>
          <p:cNvSpPr txBox="1"/>
          <p:nvPr>
            <p:ph idx="12" type="sldNum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g1028b3fc11b_0_52"/>
          <p:cNvGrpSpPr/>
          <p:nvPr/>
        </p:nvGrpSpPr>
        <p:grpSpPr>
          <a:xfrm>
            <a:off x="-15" y="228598"/>
            <a:ext cx="2851500" cy="6638590"/>
            <a:chOff x="2487613" y="285750"/>
            <a:chExt cx="2428875" cy="5654676"/>
          </a:xfrm>
        </p:grpSpPr>
        <p:sp>
          <p:nvSpPr>
            <p:cNvPr id="406" name="Google Shape;406;g1028b3fc11b_0_52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g1028b3fc11b_0_52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g1028b3fc11b_0_52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g1028b3fc11b_0_52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g1028b3fc11b_0_52"/>
            <p:cNvSpPr/>
            <p:nvPr/>
          </p:nvSpPr>
          <p:spPr>
            <a:xfrm>
              <a:off x="2573338" y="2817813"/>
              <a:ext cx="700088" cy="2835274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g1028b3fc11b_0_52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g1028b3fc11b_0_52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g1028b3fc11b_0_52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g1028b3fc11b_0_52"/>
            <p:cNvSpPr/>
            <p:nvPr/>
          </p:nvSpPr>
          <p:spPr>
            <a:xfrm>
              <a:off x="3148013" y="1282700"/>
              <a:ext cx="1768475" cy="3448051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g1028b3fc11b_0_52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g1028b3fc11b_0_52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g1028b3fc11b_0_52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g1028b3fc11b_0_52"/>
          <p:cNvGrpSpPr/>
          <p:nvPr/>
        </p:nvGrpSpPr>
        <p:grpSpPr>
          <a:xfrm>
            <a:off x="27048" y="-791"/>
            <a:ext cx="2356623" cy="6853886"/>
            <a:chOff x="6627813" y="194833"/>
            <a:chExt cx="1952625" cy="5678918"/>
          </a:xfrm>
        </p:grpSpPr>
        <p:sp>
          <p:nvSpPr>
            <p:cNvPr id="419" name="Google Shape;419;g1028b3fc11b_0_52"/>
            <p:cNvSpPr/>
            <p:nvPr/>
          </p:nvSpPr>
          <p:spPr>
            <a:xfrm>
              <a:off x="6627813" y="194833"/>
              <a:ext cx="409575" cy="3646489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g1028b3fc11b_0_52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g1028b3fc11b_0_52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g1028b3fc11b_0_52"/>
            <p:cNvSpPr/>
            <p:nvPr/>
          </p:nvSpPr>
          <p:spPr>
            <a:xfrm>
              <a:off x="7037388" y="3811588"/>
              <a:ext cx="457200" cy="1852614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g1028b3fc11b_0_52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g1028b3fc11b_0_52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g1028b3fc11b_0_52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g1028b3fc11b_0_52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g1028b3fc11b_0_52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g1028b3fc11b_0_52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g1028b3fc11b_0_52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g1028b3fc11b_0_52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1" name="Google Shape;431;g1028b3fc11b_0_52"/>
          <p:cNvSpPr/>
          <p:nvPr/>
        </p:nvSpPr>
        <p:spPr>
          <a:xfrm>
            <a:off x="0" y="0"/>
            <a:ext cx="18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1028b3fc11b_0_52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1028b3fc11b_0_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g1028b3fc11b_0_52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g1028b3fc11b_0_52"/>
          <p:cNvSpPr txBox="1"/>
          <p:nvPr>
            <p:ph idx="12" type="sldNum"/>
          </p:nvPr>
        </p:nvSpPr>
        <p:spPr>
          <a:xfrm>
            <a:off x="11348903" y="6472485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436" name="Google Shape;436;g1028b3fc11b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325" y="1928813"/>
            <a:ext cx="958215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1028b3fc11b_0_52"/>
          <p:cNvSpPr/>
          <p:nvPr/>
        </p:nvSpPr>
        <p:spPr>
          <a:xfrm>
            <a:off x="5007200" y="4421850"/>
            <a:ext cx="907500" cy="22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g1028b3fc11b_0_10"/>
          <p:cNvGrpSpPr/>
          <p:nvPr/>
        </p:nvGrpSpPr>
        <p:grpSpPr>
          <a:xfrm>
            <a:off x="-15" y="228598"/>
            <a:ext cx="2851500" cy="6638590"/>
            <a:chOff x="2487613" y="285750"/>
            <a:chExt cx="2428875" cy="5654676"/>
          </a:xfrm>
        </p:grpSpPr>
        <p:sp>
          <p:nvSpPr>
            <p:cNvPr id="444" name="Google Shape;444;g1028b3fc11b_0_10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g1028b3fc11b_0_10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g1028b3fc11b_0_10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g1028b3fc11b_0_10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g1028b3fc11b_0_10"/>
            <p:cNvSpPr/>
            <p:nvPr/>
          </p:nvSpPr>
          <p:spPr>
            <a:xfrm>
              <a:off x="2573338" y="2817813"/>
              <a:ext cx="700088" cy="2835274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g1028b3fc11b_0_10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g1028b3fc11b_0_10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g1028b3fc11b_0_10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g1028b3fc11b_0_10"/>
            <p:cNvSpPr/>
            <p:nvPr/>
          </p:nvSpPr>
          <p:spPr>
            <a:xfrm>
              <a:off x="3148013" y="1282700"/>
              <a:ext cx="1768475" cy="3448051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g1028b3fc11b_0_10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g1028b3fc11b_0_10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g1028b3fc11b_0_10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6" name="Google Shape;456;g1028b3fc11b_0_10"/>
          <p:cNvGrpSpPr/>
          <p:nvPr/>
        </p:nvGrpSpPr>
        <p:grpSpPr>
          <a:xfrm>
            <a:off x="27048" y="-791"/>
            <a:ext cx="2356623" cy="6853886"/>
            <a:chOff x="6627813" y="194833"/>
            <a:chExt cx="1952625" cy="5678918"/>
          </a:xfrm>
        </p:grpSpPr>
        <p:sp>
          <p:nvSpPr>
            <p:cNvPr id="457" name="Google Shape;457;g1028b3fc11b_0_10"/>
            <p:cNvSpPr/>
            <p:nvPr/>
          </p:nvSpPr>
          <p:spPr>
            <a:xfrm>
              <a:off x="6627813" y="194833"/>
              <a:ext cx="409575" cy="3646489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g1028b3fc11b_0_10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g1028b3fc11b_0_10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g1028b3fc11b_0_10"/>
            <p:cNvSpPr/>
            <p:nvPr/>
          </p:nvSpPr>
          <p:spPr>
            <a:xfrm>
              <a:off x="7037388" y="3811588"/>
              <a:ext cx="457200" cy="1852614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g1028b3fc11b_0_10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g1028b3fc11b_0_10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g1028b3fc11b_0_10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g1028b3fc11b_0_10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g1028b3fc11b_0_10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g1028b3fc11b_0_10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g1028b3fc11b_0_10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g1028b3fc11b_0_10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9" name="Google Shape;469;g1028b3fc11b_0_10"/>
          <p:cNvSpPr/>
          <p:nvPr/>
        </p:nvSpPr>
        <p:spPr>
          <a:xfrm>
            <a:off x="0" y="0"/>
            <a:ext cx="18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028b3fc11b_0_10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1028b3fc11b_0_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g1028b3fc11b_0_10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g1028b3fc11b_0_10"/>
          <p:cNvSpPr txBox="1"/>
          <p:nvPr>
            <p:ph idx="12" type="sldNum"/>
          </p:nvPr>
        </p:nvSpPr>
        <p:spPr>
          <a:xfrm>
            <a:off x="11348903" y="6472485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474" name="Google Shape;474;g1028b3fc11b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25" y="728173"/>
            <a:ext cx="7096101" cy="56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028b3fc11b_0_10"/>
          <p:cNvPicPr preferRelativeResize="0"/>
          <p:nvPr/>
        </p:nvPicPr>
        <p:blipFill rotWithShape="1">
          <a:blip r:embed="rId4">
            <a:alphaModFix/>
          </a:blip>
          <a:srcRect b="0" l="0" r="0" t="7484"/>
          <a:stretch/>
        </p:blipFill>
        <p:spPr>
          <a:xfrm>
            <a:off x="7575325" y="901375"/>
            <a:ext cx="4296451" cy="50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028b3fc11b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09862">
            <a:off x="9451525" y="1360649"/>
            <a:ext cx="1194950" cy="11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- Syllabus</a:t>
            </a:r>
            <a:endParaRPr/>
          </a:p>
        </p:txBody>
      </p:sp>
      <p:sp>
        <p:nvSpPr>
          <p:cNvPr id="483" name="Google Shape;483;p9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17+ heures de vidéo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850+ pages de cours en PDF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Plus de 70 machines, incluant des machines d’examen OSCP récemment retirées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Accès au forum privé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Accès à un lab virtuel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84" name="Google Shape;484;p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- Syllabus</a:t>
            </a:r>
            <a:endParaRPr/>
          </a:p>
        </p:txBody>
      </p:sp>
      <p:sp>
        <p:nvSpPr>
          <p:cNvPr id="491" name="Google Shape;491;p10"/>
          <p:cNvSpPr txBox="1"/>
          <p:nvPr>
            <p:ph idx="1" type="body"/>
          </p:nvPr>
        </p:nvSpPr>
        <p:spPr>
          <a:xfrm>
            <a:off x="649286" y="1749425"/>
            <a:ext cx="3249613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Penetration Testing: What You Should Know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Getting Comfortable with Kali Linux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Command Line Fun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Practical Tools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Bash Scripting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b="1" lang="fr-FR"/>
              <a:t>Passive Information Gathering</a:t>
            </a:r>
            <a:endParaRPr b="1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b="1" lang="fr-FR"/>
              <a:t>Active Information Gathering</a:t>
            </a:r>
            <a:endParaRPr b="1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Vulnerability Scanning</a:t>
            </a:r>
            <a:endParaRPr/>
          </a:p>
        </p:txBody>
      </p:sp>
      <p:sp>
        <p:nvSpPr>
          <p:cNvPr id="492" name="Google Shape;492;p10"/>
          <p:cNvSpPr txBox="1"/>
          <p:nvPr/>
        </p:nvSpPr>
        <p:spPr>
          <a:xfrm>
            <a:off x="4051301" y="1749425"/>
            <a:ext cx="341153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Web Application Attacks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to Buffer Overflows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Windows Buffer Overflows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Linux Buffer Overflows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Client-Side Attacks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Locating Public Exploits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Fixing Exploits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Transfers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Antivirus Evasion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10"/>
          <p:cNvSpPr txBox="1"/>
          <p:nvPr/>
        </p:nvSpPr>
        <p:spPr>
          <a:xfrm>
            <a:off x="7462838" y="1749425"/>
            <a:ext cx="4284662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Privilege Escalation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Password Attacks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 Redirection and Tunneling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Active Directory Attacks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Metasploit Framework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PowerShell Empire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Assembling the Pieces: Penetration Test Breakdown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Trying Harder: The Labs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1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- Prix</a:t>
            </a:r>
            <a:endParaRPr/>
          </a:p>
        </p:txBody>
      </p:sp>
      <p:graphicFrame>
        <p:nvGraphicFramePr>
          <p:cNvPr id="501" name="Google Shape;501;p11"/>
          <p:cNvGraphicFramePr/>
          <p:nvPr/>
        </p:nvGraphicFramePr>
        <p:xfrm>
          <a:off x="1638300" y="19716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{0971BAAB-1CC8-4F97-8B67-21C26D2E4F7D}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 u="none" cap="none" strike="noStrike"/>
                        <a:t>Packages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cap="none" strike="noStrike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+ 30 jours d’accès au lab + un examen OSCP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$999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800"/>
                        <a:t>847€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+ 60 jours d’accès au lab + un examen OSCP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$1199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800"/>
                        <a:t>1017€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+ 90 jours d’accès au lab + un examen OSCP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$1349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800"/>
                        <a:t>1143€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+ 365 jours d’accès au lab + 2 examens OSCP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$2148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1821€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502" name="Google Shape;502;p11"/>
          <p:cNvGraphicFramePr/>
          <p:nvPr/>
        </p:nvGraphicFramePr>
        <p:xfrm>
          <a:off x="1638300" y="382079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{186949B8-AEB5-4052-B617-556A54F4105E}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/>
                        <a:t>Rattrapage d’examen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Frais de rattrapage d’examen OSCP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$249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211€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503" name="Google Shape;503;p11"/>
          <p:cNvGraphicFramePr/>
          <p:nvPr/>
        </p:nvGraphicFramePr>
        <p:xfrm>
          <a:off x="1638300" y="455739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{0A97937B-F762-4498-A5A9-54BA6350F64F}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/>
                        <a:t>Extension de Lab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Extension de Lab de 30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$359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304€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fr-FR" sz="1800"/>
                        <a:t>Extension de Lab de 60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$599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508€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fr-FR" sz="1800"/>
                        <a:t>Extension de Lab de 90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$799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677€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504" name="Google Shape;504;p1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Syllabus</a:t>
            </a:r>
            <a:endParaRPr/>
          </a:p>
        </p:txBody>
      </p:sp>
      <p:sp>
        <p:nvSpPr>
          <p:cNvPr id="511" name="Google Shape;511;p1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10+ heures de vidéo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410+ pages de cours en PDF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Lab privé (10+ machines)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Accès au forum privé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Accès à un lab virtuel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12" name="Google Shape;512;p1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Syllabus</a:t>
            </a:r>
            <a:endParaRPr/>
          </a:p>
        </p:txBody>
      </p:sp>
      <p:sp>
        <p:nvSpPr>
          <p:cNvPr id="519" name="Google Shape;519;p13"/>
          <p:cNvSpPr txBox="1"/>
          <p:nvPr>
            <p:ph idx="1" type="body"/>
          </p:nvPr>
        </p:nvSpPr>
        <p:spPr>
          <a:xfrm>
            <a:off x="687386" y="1762125"/>
            <a:ext cx="3249613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Web security tools and methodologies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b="1" lang="fr-FR"/>
              <a:t>Source code analysis</a:t>
            </a:r>
            <a:endParaRPr b="1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Persistent cross-site scripting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Session hijacking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b="1" lang="fr-FR"/>
              <a:t>.NET deserialization</a:t>
            </a:r>
            <a:endParaRPr b="1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Remote code execution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Blind SQL injections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Data exfiltration</a:t>
            </a:r>
            <a:endParaRPr/>
          </a:p>
        </p:txBody>
      </p:sp>
      <p:sp>
        <p:nvSpPr>
          <p:cNvPr id="520" name="Google Shape;520;p13"/>
          <p:cNvSpPr txBox="1"/>
          <p:nvPr/>
        </p:nvSpPr>
        <p:spPr>
          <a:xfrm>
            <a:off x="4089400" y="1762125"/>
            <a:ext cx="3848099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Bypassing file upload restrictions and file extension filters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PHP type juggling with loose comparisons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PostgreSQL Extension and User Defined Functions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Bypassing REGEX restrictions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Magic hashes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Bypassing character restrictions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UDF reverse shells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PostgreSQL large objects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1" name="Google Shape;521;p13"/>
          <p:cNvSpPr txBox="1"/>
          <p:nvPr/>
        </p:nvSpPr>
        <p:spPr>
          <a:xfrm>
            <a:off x="7937500" y="1762125"/>
            <a:ext cx="38481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DOM-based cross site scripting (black box)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Server side template injection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random token generation</a:t>
            </a:r>
            <a:endParaRPr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external entity injection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RCE via database functions</a:t>
            </a:r>
            <a:endParaRPr b="1" sz="18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b="1"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command injection via WebSockets (black box)</a:t>
            </a:r>
            <a:endParaRPr/>
          </a:p>
        </p:txBody>
      </p:sp>
      <p:sp>
        <p:nvSpPr>
          <p:cNvPr id="522" name="Google Shape;522;p1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Prix</a:t>
            </a:r>
            <a:endParaRPr/>
          </a:p>
        </p:txBody>
      </p:sp>
      <p:graphicFrame>
        <p:nvGraphicFramePr>
          <p:cNvPr id="529" name="Google Shape;529;p14"/>
          <p:cNvGraphicFramePr/>
          <p:nvPr/>
        </p:nvGraphicFramePr>
        <p:xfrm>
          <a:off x="1638300" y="22111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{0971BAAB-1CC8-4F97-8B67-21C26D2E4F7D}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/>
                        <a:t>Packages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+ 60 jours d’accès au lab + un examen OSWE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$1299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800"/>
                        <a:t>1101€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Cours + 90 jours d’accès au lab + un examen OSWE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$1499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1800"/>
                        <a:t>1270€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530" name="Google Shape;530;p14"/>
          <p:cNvGraphicFramePr/>
          <p:nvPr/>
        </p:nvGraphicFramePr>
        <p:xfrm>
          <a:off x="1638300" y="33323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{186949B8-AEB5-4052-B617-556A54F4105E}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/>
                        <a:t>Rattrapage d’examen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Frais de rattrapage d’examen OSWE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$249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211€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531" name="Google Shape;531;p14"/>
          <p:cNvGraphicFramePr/>
          <p:nvPr/>
        </p:nvGraphicFramePr>
        <p:xfrm>
          <a:off x="1638300" y="40827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{0A97937B-F762-4498-A5A9-54BA6350F64F}</a:tableStyleId>
              </a:tblPr>
              <a:tblGrid>
                <a:gridCol w="6983400"/>
                <a:gridCol w="962025"/>
                <a:gridCol w="9699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fr-FR" sz="1800"/>
                        <a:t>Extension de Lab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($)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Prix (€)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Extension de Lab de 30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$359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304€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fr-FR" sz="1800"/>
                        <a:t>Extension de Lab de 60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$599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508€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fr-FR" sz="1800"/>
                        <a:t>Extension de Lab de 90 jours</a:t>
                      </a:r>
                      <a:endParaRPr sz="18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$799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/>
                        <a:t>677€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532" name="Google Shape;532;p1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28b3fc11b_0_92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539" name="Google Shape;539;g1028b3fc11b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62" y="397625"/>
            <a:ext cx="10575686" cy="594882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028b3fc11b_0_92"/>
          <p:cNvSpPr txBox="1"/>
          <p:nvPr>
            <p:ph type="title"/>
          </p:nvPr>
        </p:nvSpPr>
        <p:spPr>
          <a:xfrm>
            <a:off x="5720225" y="1152885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b="1" lang="fr-FR" sz="4300">
                <a:highlight>
                  <a:schemeClr val="dk1"/>
                </a:highlight>
              </a:rPr>
              <a:t>1017€ + 1101€</a:t>
            </a:r>
            <a:r>
              <a:rPr b="1" lang="fr-FR" sz="4300"/>
              <a:t> </a:t>
            </a:r>
            <a:endParaRPr b="1" sz="4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028b3fc11b_0_101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47" name="Google Shape;547;g1028b3fc11b_0_101"/>
          <p:cNvSpPr txBox="1"/>
          <p:nvPr>
            <p:ph idx="1" type="body"/>
          </p:nvPr>
        </p:nvSpPr>
        <p:spPr>
          <a:xfrm>
            <a:off x="2718588" y="5630900"/>
            <a:ext cx="6754800" cy="1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ETH: 0x1E0E276D26bC6Bca54Cc73E00F01f6eCB25A0e88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BTC: 16jHSnbhhSUsh12CJsdwzpzUVCXkkoWAxe</a:t>
            </a:r>
            <a:endParaRPr/>
          </a:p>
        </p:txBody>
      </p:sp>
      <p:pic>
        <p:nvPicPr>
          <p:cNvPr id="548" name="Google Shape;548;g1028b3fc11b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3998">
            <a:off x="8671876" y="1778725"/>
            <a:ext cx="3628698" cy="512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028b3fc11b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475" y="299375"/>
            <a:ext cx="4325025" cy="49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1028b3fc11b_0_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00774">
            <a:off x="-729325" y="-252468"/>
            <a:ext cx="3129914" cy="4173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2"/>
          <p:cNvSpPr txBox="1"/>
          <p:nvPr>
            <p:ph type="title"/>
          </p:nvPr>
        </p:nvSpPr>
        <p:spPr>
          <a:xfrm>
            <a:off x="649224" y="645106"/>
            <a:ext cx="6574536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Who Am I ?</a:t>
            </a: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"/>
          <p:cNvSpPr txBox="1"/>
          <p:nvPr>
            <p:ph idx="1" type="body"/>
          </p:nvPr>
        </p:nvSpPr>
        <p:spPr>
          <a:xfrm>
            <a:off x="649225" y="2133600"/>
            <a:ext cx="7197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Ancien étudiant ENSIBS Cyber (promo 2020, “Cyber 7”)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Membre de l’équipe de CTF « Aperi’Kube »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Auteur d’aperisolve.fr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OSCP (mars 2021) &amp; OSWE (juillet 2021)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Pentester chez Niji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Twitter : </a:t>
            </a:r>
            <a:r>
              <a:rPr lang="fr-FR">
                <a:solidFill>
                  <a:schemeClr val="accent3"/>
                </a:solidFill>
              </a:rPr>
              <a:t>@zeecka_</a:t>
            </a:r>
            <a:endParaRPr/>
          </a:p>
        </p:txBody>
      </p:sp>
      <p:pic>
        <p:nvPicPr>
          <p:cNvPr id="220" name="Google Shape;220;p2"/>
          <p:cNvPicPr preferRelativeResize="0"/>
          <p:nvPr/>
        </p:nvPicPr>
        <p:blipFill rotWithShape="1">
          <a:blip r:embed="rId3">
            <a:alphaModFix/>
          </a:blip>
          <a:srcRect b="0" l="17582" r="14528" t="0"/>
          <a:stretch/>
        </p:blipFill>
        <p:spPr>
          <a:xfrm>
            <a:off x="7918744" y="645106"/>
            <a:ext cx="3562642" cy="52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"/>
          <p:cNvSpPr/>
          <p:nvPr/>
        </p:nvSpPr>
        <p:spPr>
          <a:xfrm flipH="1" rot="10800000">
            <a:off x="182880" y="6061223"/>
            <a:ext cx="855156" cy="506277"/>
          </a:xfrm>
          <a:custGeom>
            <a:rect b="b" l="l" r="r" t="t"/>
            <a:pathLst>
              <a:path extrusionOk="0" h="506277" w="855156">
                <a:moveTo>
                  <a:pt x="0" y="506277"/>
                </a:moveTo>
                <a:lnTo>
                  <a:pt x="509169" y="505572"/>
                </a:lnTo>
                <a:lnTo>
                  <a:pt x="599864" y="505572"/>
                </a:lnTo>
                <a:cubicBezTo>
                  <a:pt x="604673" y="505572"/>
                  <a:pt x="609483" y="500804"/>
                  <a:pt x="614121" y="500804"/>
                </a:cubicBezTo>
                <a:cubicBezTo>
                  <a:pt x="614121" y="496035"/>
                  <a:pt x="619102" y="496035"/>
                  <a:pt x="619102" y="496035"/>
                </a:cubicBezTo>
                <a:lnTo>
                  <a:pt x="848071" y="267092"/>
                </a:lnTo>
                <a:cubicBezTo>
                  <a:pt x="857518" y="257555"/>
                  <a:pt x="857518" y="248018"/>
                  <a:pt x="848071" y="238480"/>
                </a:cubicBezTo>
                <a:lnTo>
                  <a:pt x="619102" y="9537"/>
                </a:lnTo>
                <a:cubicBezTo>
                  <a:pt x="617556" y="7914"/>
                  <a:pt x="615667" y="6392"/>
                  <a:pt x="614121" y="4769"/>
                </a:cubicBezTo>
                <a:cubicBezTo>
                  <a:pt x="609483" y="0"/>
                  <a:pt x="604673" y="0"/>
                  <a:pt x="599864" y="0"/>
                </a:cubicBezTo>
                <a:lnTo>
                  <a:pt x="509169" y="0"/>
                </a:lnTo>
                <a:lnTo>
                  <a:pt x="0" y="1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"/>
          <p:cNvSpPr txBox="1"/>
          <p:nvPr>
            <p:ph idx="12" type="sldNum"/>
          </p:nvPr>
        </p:nvSpPr>
        <p:spPr>
          <a:xfrm>
            <a:off x="26169" y="612145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5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Certifications concurrentes</a:t>
            </a:r>
            <a:endParaRPr/>
          </a:p>
        </p:txBody>
      </p:sp>
      <p:sp>
        <p:nvSpPr>
          <p:cNvPr id="557" name="Google Shape;557;p1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58" name="Google Shape;558;p15"/>
          <p:cNvPicPr preferRelativeResize="0"/>
          <p:nvPr/>
        </p:nvPicPr>
        <p:blipFill rotWithShape="1">
          <a:blip r:embed="rId3">
            <a:alphaModFix/>
          </a:blip>
          <a:srcRect b="10991" l="0" r="0" t="0"/>
          <a:stretch/>
        </p:blipFill>
        <p:spPr>
          <a:xfrm>
            <a:off x="0" y="1564867"/>
            <a:ext cx="12192000" cy="5293133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Certifications </a:t>
            </a:r>
            <a:br>
              <a:rPr lang="fr-FR"/>
            </a:br>
            <a:r>
              <a:rPr lang="fr-FR"/>
              <a:t>concurrentes</a:t>
            </a:r>
            <a:endParaRPr/>
          </a:p>
        </p:txBody>
      </p:sp>
      <p:pic>
        <p:nvPicPr>
          <p:cNvPr id="566" name="Google Shape;56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9759" y="-1"/>
            <a:ext cx="3902242" cy="688630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6"/>
          <p:cNvSpPr txBox="1"/>
          <p:nvPr>
            <p:ph idx="1" type="body"/>
          </p:nvPr>
        </p:nvSpPr>
        <p:spPr>
          <a:xfrm>
            <a:off x="2592925" y="2231572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CEH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GPEN / GXPN / GWAPT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eCPTX / eWPTX / eJPT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C)PEH / C)PTE / C)PTC / C)SWAE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68" name="Google Shape;568;p1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EC-Council – Certified Ethical Hacker (CEHv11)</a:t>
            </a:r>
            <a:endParaRPr/>
          </a:p>
        </p:txBody>
      </p:sp>
      <p:pic>
        <p:nvPicPr>
          <p:cNvPr id="575" name="Google Shape;5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2490565"/>
            <a:ext cx="10439400" cy="3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EC-Council – Certified Ethical Hacker (CEHv11)</a:t>
            </a:r>
            <a:endParaRPr/>
          </a:p>
        </p:txBody>
      </p:sp>
      <p:sp>
        <p:nvSpPr>
          <p:cNvPr id="583" name="Google Shape;583;p18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La deuxième certification la plus connue (par les clients comme les recruteurs)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Lab pentest, Reverse Engineering, WPA3 cracking, …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C|EH Practical récent (améliore la réputation de la certification)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Prix non officiel: $1199 + $80/an (934€ + 68€/an)</a:t>
            </a:r>
            <a:endParaRPr/>
          </a:p>
          <a:p>
            <a:pPr indent="-23717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>
                <a:solidFill>
                  <a:srgbClr val="00B050"/>
                </a:solidFill>
              </a:rPr>
              <a:t>+ Connue par les clients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>
                <a:solidFill>
                  <a:srgbClr val="00B050"/>
                </a:solidFill>
              </a:rPr>
              <a:t>+ Aborde des sujets variés comme le cloud computing, l’IOT, …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>
                <a:solidFill>
                  <a:srgbClr val="FF0000"/>
                </a:solidFill>
              </a:rPr>
              <a:t>- Peu de reconnaissance technique (la certification est parfois dénigrée par les pentesters)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>
                <a:solidFill>
                  <a:srgbClr val="FF0000"/>
                </a:solidFill>
              </a:rPr>
              <a:t>- Renouvellement annuel</a:t>
            </a:r>
            <a:endParaRPr/>
          </a:p>
        </p:txBody>
      </p:sp>
      <p:sp>
        <p:nvSpPr>
          <p:cNvPr id="584" name="Google Shape;584;p1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GIAC – GPEN / GXPN</a:t>
            </a:r>
            <a:br>
              <a:rPr lang="fr-FR"/>
            </a:br>
            <a:endParaRPr/>
          </a:p>
        </p:txBody>
      </p:sp>
      <p:sp>
        <p:nvSpPr>
          <p:cNvPr id="591" name="Google Shape;591;p19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GPEN 🡪 GIAC Certified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GXPN 🡪 GIAC Exploit Researcher &amp; Advanced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GWAPT 🡪 GIAC Web Application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GAWN 🡪 GIAC Assessing Wireless Network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GMOB 🡪 GIAC Mobile Device Security Analyst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GCPN 🡪 GIAC Cloud Penetration Tester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Prix: $2499 (2120€) juste pour l’exam</a:t>
            </a:r>
            <a:endParaRPr/>
          </a:p>
        </p:txBody>
      </p:sp>
      <p:pic>
        <p:nvPicPr>
          <p:cNvPr id="592" name="Google Shape;5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9237" y="422978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0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p20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entury Gothic"/>
              <a:buNone/>
            </a:pPr>
            <a:r>
              <a:rPr lang="fr-FR" sz="2800"/>
              <a:t>GIAC – GPEN / GXPN</a:t>
            </a:r>
            <a:br>
              <a:rPr lang="fr-FR" sz="2800"/>
            </a:br>
            <a:endParaRPr sz="2800"/>
          </a:p>
        </p:txBody>
      </p:sp>
      <p:sp>
        <p:nvSpPr>
          <p:cNvPr id="601" name="Google Shape;601;p20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0"/>
          <p:cNvSpPr txBox="1"/>
          <p:nvPr>
            <p:ph idx="1" type="body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Cher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Pas de cours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Passer le cours avec l’organisme SANS (~$7000) pour avoir un joli badge </a:t>
            </a:r>
            <a:r>
              <a:rPr lang="fr-FR"/>
              <a:t>🙂</a:t>
            </a:r>
            <a:endParaRPr>
              <a:solidFill>
                <a:srgbClr val="00B050"/>
              </a:solidFill>
            </a:endParaRPr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</p:txBody>
      </p:sp>
      <p:pic>
        <p:nvPicPr>
          <p:cNvPr descr="Une image contenant texte, plusieurs, panneau de configuration&#10;&#10;Description générée automatiquement" id="603" name="Google Shape;6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9543" y="658875"/>
            <a:ext cx="6953577" cy="521518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0"/>
          <p:cNvSpPr/>
          <p:nvPr/>
        </p:nvSpPr>
        <p:spPr>
          <a:xfrm flipH="1" rot="10800000">
            <a:off x="182880" y="6061223"/>
            <a:ext cx="855156" cy="506277"/>
          </a:xfrm>
          <a:custGeom>
            <a:rect b="b" l="l" r="r" t="t"/>
            <a:pathLst>
              <a:path extrusionOk="0" h="506277" w="855156">
                <a:moveTo>
                  <a:pt x="0" y="506277"/>
                </a:moveTo>
                <a:lnTo>
                  <a:pt x="509169" y="505572"/>
                </a:lnTo>
                <a:lnTo>
                  <a:pt x="599864" y="505572"/>
                </a:lnTo>
                <a:cubicBezTo>
                  <a:pt x="604673" y="505572"/>
                  <a:pt x="609483" y="500804"/>
                  <a:pt x="614121" y="500804"/>
                </a:cubicBezTo>
                <a:cubicBezTo>
                  <a:pt x="614121" y="496035"/>
                  <a:pt x="619102" y="496035"/>
                  <a:pt x="619102" y="496035"/>
                </a:cubicBezTo>
                <a:lnTo>
                  <a:pt x="848071" y="267092"/>
                </a:lnTo>
                <a:cubicBezTo>
                  <a:pt x="857518" y="257555"/>
                  <a:pt x="857518" y="248018"/>
                  <a:pt x="848071" y="238480"/>
                </a:cubicBezTo>
                <a:lnTo>
                  <a:pt x="619102" y="9537"/>
                </a:lnTo>
                <a:cubicBezTo>
                  <a:pt x="617556" y="7914"/>
                  <a:pt x="615667" y="6392"/>
                  <a:pt x="614121" y="4769"/>
                </a:cubicBezTo>
                <a:cubicBezTo>
                  <a:pt x="609483" y="0"/>
                  <a:pt x="604673" y="0"/>
                  <a:pt x="599864" y="0"/>
                </a:cubicBezTo>
                <a:lnTo>
                  <a:pt x="509169" y="0"/>
                </a:lnTo>
                <a:lnTo>
                  <a:pt x="0" y="1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605" name="Google Shape;60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8711" y="3969057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0"/>
          <p:cNvSpPr txBox="1"/>
          <p:nvPr>
            <p:ph idx="12" type="sldNum"/>
          </p:nvPr>
        </p:nvSpPr>
        <p:spPr>
          <a:xfrm>
            <a:off x="26169" y="612145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eLearnSecurity – eCPTX / eWPTX / eJPT</a:t>
            </a:r>
            <a:endParaRPr/>
          </a:p>
        </p:txBody>
      </p:sp>
      <p:sp>
        <p:nvSpPr>
          <p:cNvPr id="612" name="Google Shape;612;p21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eCPTXv2 🡪 eLearnSecurity Certified Penetration Tester eXtreme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eCPPTv2 🡪 eLearnSecurity Certified Professional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eJPT 🡪 eLearnSecurity Junior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eWPTXv2 🡪 eLearnSecurity Web application Penetration Tester eXtreme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eWPTv1 🡪 eLearnSecurity Web application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eCXD 🡪 eLearnSecurity Certified Exploit Developer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eMAPT 🡪 eLearnSecurity Mobile Application Penetration Tester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… (Threat Hunting, Forensic, …)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Prix: $400 (339€); </a:t>
            </a:r>
            <a:r>
              <a:rPr i="1" lang="fr-FR"/>
              <a:t>$200 (170€) pour l’eJPT ,</a:t>
            </a:r>
            <a:r>
              <a:rPr lang="fr-FR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exam seulement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613" name="Google Shape;6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1330" y="5428512"/>
            <a:ext cx="2553282" cy="96542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eLearnSecurity – eCPTX / eWPTX / eJPT</a:t>
            </a:r>
            <a:endParaRPr/>
          </a:p>
        </p:txBody>
      </p:sp>
      <p:sp>
        <p:nvSpPr>
          <p:cNvPr id="621" name="Google Shape;621;p2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Certifications abordable financièrement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Plusieurs niveau techniques (eCPTX et un équivalent à l’OSEP)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Formation récente, supports modernes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N’inclus pas la formation </a:t>
            </a:r>
            <a:r>
              <a:rPr lang="fr-FR">
                <a:solidFill>
                  <a:srgbClr val="FFC000"/>
                </a:solidFill>
              </a:rPr>
              <a:t>(un partenaire est proposé avec un abonnement à 40€/mois)</a:t>
            </a:r>
            <a:endParaRPr/>
          </a:p>
        </p:txBody>
      </p:sp>
      <p:pic>
        <p:nvPicPr>
          <p:cNvPr descr="Une image contenant texte&#10;&#10;Description générée automatiquement" id="622" name="Google Shape;6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1330" y="5428512"/>
            <a:ext cx="2553282" cy="96542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CompTIA Pentest+</a:t>
            </a:r>
            <a:endParaRPr/>
          </a:p>
        </p:txBody>
      </p:sp>
      <p:sp>
        <p:nvSpPr>
          <p:cNvPr id="629" name="Google Shape;629;p23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QCM de 85 questions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$370 (314€) pour l’exam + 44€ le cours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Certification abordable financièrement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00B050"/>
                </a:solidFill>
              </a:rPr>
              <a:t>+ Examen plus compliqué que le CEH</a:t>
            </a:r>
            <a:endParaRPr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La certification est moins reconnue que le CEH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30" name="Google Shape;6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0321" y="3916959"/>
            <a:ext cx="2832184" cy="283218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2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4"/>
          <p:cNvSpPr txBox="1"/>
          <p:nvPr>
            <p:ph type="title"/>
          </p:nvPr>
        </p:nvSpPr>
        <p:spPr>
          <a:xfrm>
            <a:off x="2592925" y="624110"/>
            <a:ext cx="9043904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mile2 – C)PEH / C)PTE / C)PTC / C)SWAE</a:t>
            </a:r>
            <a:endParaRPr/>
          </a:p>
        </p:txBody>
      </p:sp>
      <p:sp>
        <p:nvSpPr>
          <p:cNvPr id="637" name="Google Shape;637;p24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C)PTC 🡪 Certified Penetration Testing Consultant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C)PTE 🡪 Certified Penetration Testing Engineer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C)PEH 🡪 Certified Professional Ethical Hacker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C)SWAE 🡪 Certified Secure Web Application Engineer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Prix: 1249€ (offre cours + exam)</a:t>
            </a:r>
            <a:endParaRPr/>
          </a:p>
        </p:txBody>
      </p:sp>
      <p:pic>
        <p:nvPicPr>
          <p:cNvPr id="638" name="Google Shape;6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2803" y="5181600"/>
            <a:ext cx="2764026" cy="128089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2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Expérience initiale</a:t>
            </a:r>
            <a:endParaRPr/>
          </a:p>
        </p:txBody>
      </p:sp>
      <p:sp>
        <p:nvSpPr>
          <p:cNvPr id="229" name="Google Shape;229;p3"/>
          <p:cNvSpPr txBox="1"/>
          <p:nvPr>
            <p:ph idx="1" type="body"/>
          </p:nvPr>
        </p:nvSpPr>
        <p:spPr>
          <a:xfrm>
            <a:off x="2589212" y="2133600"/>
            <a:ext cx="89154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Plusieurs pentests web, quelques pentests internes</a:t>
            </a:r>
            <a:endParaRPr u="sng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Pas mal de CTF ☺ (joueur et orga)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Root-Me (~8000 points); un peu de HackTheBox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Aisance en scripting (python3)</a:t>
            </a:r>
            <a:endParaRPr/>
          </a:p>
        </p:txBody>
      </p:sp>
      <p:sp>
        <p:nvSpPr>
          <p:cNvPr id="230" name="Google Shape;230;p3"/>
          <p:cNvSpPr txBox="1"/>
          <p:nvPr/>
        </p:nvSpPr>
        <p:spPr>
          <a:xfrm>
            <a:off x="1229032" y="5541890"/>
            <a:ext cx="98814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 : Mon expérience personnelle n’est pas un prérequis pour prétendre à une quelconque certification. </a:t>
            </a:r>
            <a:endParaRPr/>
          </a:p>
        </p:txBody>
      </p:sp>
      <p:sp>
        <p:nvSpPr>
          <p:cNvPr id="231" name="Google Shape;231;p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5"/>
          <p:cNvSpPr txBox="1"/>
          <p:nvPr>
            <p:ph type="title"/>
          </p:nvPr>
        </p:nvSpPr>
        <p:spPr>
          <a:xfrm>
            <a:off x="2592925" y="624110"/>
            <a:ext cx="9043904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mile2 – C)PEH / C)PTE / C)PTC / C)SWAE</a:t>
            </a:r>
            <a:endParaRPr/>
          </a:p>
        </p:txBody>
      </p:sp>
      <p:sp>
        <p:nvSpPr>
          <p:cNvPr id="645" name="Google Shape;645;p25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Moins connues (très peu de RETEX)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Contenu limité (moins techniques, rentre moins dans les détails)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>
                <a:solidFill>
                  <a:srgbClr val="FF0000"/>
                </a:solidFill>
              </a:rPr>
              <a:t>- Valide 3 ans seulement (renouvellement)</a:t>
            </a:r>
            <a:endParaRPr>
              <a:solidFill>
                <a:srgbClr val="FFC000"/>
              </a:solidFill>
            </a:endParaRPr>
          </a:p>
        </p:txBody>
      </p:sp>
      <p:pic>
        <p:nvPicPr>
          <p:cNvPr id="646" name="Google Shape;6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2803" y="5181600"/>
            <a:ext cx="2764026" cy="128089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6"/>
          <p:cNvSpPr/>
          <p:nvPr/>
        </p:nvSpPr>
        <p:spPr>
          <a:xfrm>
            <a:off x="0" y="-786"/>
            <a:ext cx="12192000" cy="685403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p26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En gratuit (ou presque)🙂?</a:t>
            </a: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26"/>
          <p:cNvSpPr txBox="1"/>
          <p:nvPr>
            <p:ph idx="1" type="body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Burp Suite Web Security Academy (e-certification à venir ?) ; Burp Suite Certification (89€)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HTB - Certifications Pro Lab : à partir de 100€ environ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TryHackMe / HackTheBox : Certaines fonctionnalités gratuites peuvent êtres valorisées.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-1" y="6061223"/>
            <a:ext cx="1038036" cy="506277"/>
          </a:xfrm>
          <a:custGeom>
            <a:rect b="b" l="l" r="r" t="t"/>
            <a:pathLst>
              <a:path extrusionOk="0" h="506277" w="1038036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p26"/>
          <p:cNvSpPr txBox="1"/>
          <p:nvPr>
            <p:ph idx="12" type="sldNum"/>
          </p:nvPr>
        </p:nvSpPr>
        <p:spPr>
          <a:xfrm>
            <a:off x="101557" y="612145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658" name="Google Shape;6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288" y="1047750"/>
            <a:ext cx="658177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Pourquoi Offsec ?</a:t>
            </a:r>
            <a:endParaRPr/>
          </a:p>
        </p:txBody>
      </p:sp>
      <p:sp>
        <p:nvSpPr>
          <p:cNvPr id="664" name="Google Shape;664;p27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Reconnaissance de la certification OSCP auprès des entreprises et clients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Taille du lab et du cours de l’OSCP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Prix et modèle économique abordables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Audit boite blanche de l’OSWE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Technologies peu abordées en CTF (Websocket, Désérialisation Dotnet, Remote debugging, 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La réputation des certifications OSWE/OSEP/OSED devrait remplacer progressivement celle de l’OSCE</a:t>
            </a:r>
            <a:endParaRPr/>
          </a:p>
        </p:txBody>
      </p:sp>
      <p:sp>
        <p:nvSpPr>
          <p:cNvPr id="665" name="Google Shape;665;p2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A qui est destiné l’OSCP ?</a:t>
            </a:r>
            <a:endParaRPr/>
          </a:p>
        </p:txBody>
      </p:sp>
      <p:sp>
        <p:nvSpPr>
          <p:cNvPr id="672" name="Google Shape;672;p28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-FR"/>
              <a:t>D’après OffSec: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Professionnels de l’infosec en transition vers les métiers du pentest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Pentesteurs à la recherche d'une certification reconnue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Professionnels de la sécurité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Administrateurs réseau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Autres professionnels techniques et/ou technologiques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/>
              <a:t>D’après moi: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Les profils rigoureux (patient, try harder, autonomes, travailleurs) qui souhaitent se lancer dans le pentest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Les pentesters juniors qui souhaitent progresser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Les pentesters qui souhaitent perfectionner leurs techniques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Les joueurs de CTF &amp; passionnés techniques</a:t>
            </a:r>
            <a:endParaRPr/>
          </a:p>
          <a:p>
            <a:pPr indent="-23717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673" name="Google Shape;6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621" y="2638927"/>
            <a:ext cx="2510589" cy="251058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Pré-requis pour l’OSCP ?</a:t>
            </a:r>
            <a:endParaRPr/>
          </a:p>
        </p:txBody>
      </p:sp>
      <p:sp>
        <p:nvSpPr>
          <p:cNvPr id="681" name="Google Shape;681;p29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OffSec: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Bonne compréhension des réseaux TCP/IP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Expérience raisonnable en administration Windows et Linux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Familiarité avec les scripts Bash et/ou Python de base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moi: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L’expérience en administration Windows n’est pas nécessaire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Faire le « Starting Point » Hack the Box avec la correction (gratuit)</a:t>
            </a:r>
            <a:endParaRPr/>
          </a:p>
        </p:txBody>
      </p:sp>
      <p:pic>
        <p:nvPicPr>
          <p:cNvPr id="682" name="Google Shape;6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621" y="2638927"/>
            <a:ext cx="2510589" cy="251058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2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A qui est destiné l’OSWE ?</a:t>
            </a:r>
            <a:endParaRPr/>
          </a:p>
        </p:txBody>
      </p:sp>
      <p:sp>
        <p:nvSpPr>
          <p:cNvPr id="690" name="Google Shape;690;p30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OffSec: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Pentesteurs expérimentés qui souhaitent mieux comprendre le pentest d'applications Web en boîte blanche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Spécialistes de la sécurité des applications Web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Professionnels du Web travaillant sur les infrastructures de sécurité d'une application Web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moi: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Les pentesters juniors qui souhaitent progresser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Les pentesters qui souhaitent découvrir de nouvelles notions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Les développeurs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Les joueurs de CTF &amp; passionnés techniques</a:t>
            </a:r>
            <a:endParaRPr/>
          </a:p>
        </p:txBody>
      </p:sp>
      <p:pic>
        <p:nvPicPr>
          <p:cNvPr id="691" name="Google Shape;6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9914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Pré-requis pour l’OSWE ?</a:t>
            </a:r>
            <a:endParaRPr/>
          </a:p>
        </p:txBody>
      </p:sp>
      <p:sp>
        <p:nvSpPr>
          <p:cNvPr id="699" name="Google Shape;699;p31"/>
          <p:cNvSpPr txBox="1"/>
          <p:nvPr>
            <p:ph idx="1" type="body"/>
          </p:nvPr>
        </p:nvSpPr>
        <p:spPr>
          <a:xfrm>
            <a:off x="2589212" y="2133600"/>
            <a:ext cx="8915400" cy="4100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OffSec: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Aisance à lire et à écrire au moins un langage de développement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Familiarité avec Linux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Capacité à écrire des scripts Python / Perl / PHP / Bash simples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Expérience avec les proxys Web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Compréhension générale des vecteurs d'attaque des applications Web, de la théorie et de la pratique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D’après moi: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Avoir déjà abordé l’orienté objet ou travaillé sur un CMS/Framework (la quantité de code peut être dissuasive)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Avoir fait quelques CTF (web) ou avoir déjà développé des exploits web</a:t>
            </a:r>
            <a:endParaRPr/>
          </a:p>
        </p:txBody>
      </p:sp>
      <p:pic>
        <p:nvPicPr>
          <p:cNvPr id="700" name="Google Shape;70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9914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3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Quand se lancer ?</a:t>
            </a:r>
            <a:endParaRPr/>
          </a:p>
        </p:txBody>
      </p:sp>
      <p:pic>
        <p:nvPicPr>
          <p:cNvPr id="708" name="Google Shape;708;p32"/>
          <p:cNvPicPr preferRelativeResize="0"/>
          <p:nvPr/>
        </p:nvPicPr>
        <p:blipFill rotWithShape="1">
          <a:blip r:embed="rId3">
            <a:alphaModFix/>
          </a:blip>
          <a:srcRect b="4841" l="0" r="0" t="0"/>
          <a:stretch/>
        </p:blipFill>
        <p:spPr>
          <a:xfrm>
            <a:off x="1836157" y="1403234"/>
            <a:ext cx="8519685" cy="520210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3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Mon entrainement pré-OSCP</a:t>
            </a:r>
            <a:endParaRPr/>
          </a:p>
        </p:txBody>
      </p:sp>
      <p:pic>
        <p:nvPicPr>
          <p:cNvPr id="716" name="Google Shape;7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581" y="5508450"/>
            <a:ext cx="6762838" cy="126086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3"/>
          <p:cNvSpPr txBox="1"/>
          <p:nvPr>
            <p:ph idx="1" type="body"/>
          </p:nvPr>
        </p:nvSpPr>
        <p:spPr>
          <a:xfrm>
            <a:off x="2589212" y="1730828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Ne surtout pas lire un leak du cours PWK 2020 👀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Ne pas non plu lire le leak des cours «  privilege escalation » de Tib3rius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HackTheBox VIP, </a:t>
            </a:r>
            <a:r>
              <a:rPr lang="fr-FR" u="sng"/>
              <a:t>~60 Box </a:t>
            </a:r>
            <a:r>
              <a:rPr lang="fr-FR"/>
              <a:t>(retirées) en 3 mois (en s’aidant des WriteUp en cas de blocage).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Note: les box HackTheBox sont plus dures que le lab et exam OSCP.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Lecture de retex OSCP (recherche de ressources intéressantes comme HackTricks)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Entrainement au Buffer Overflow (BoF) – Playlist Youtube « The Cyber Mentor – Buffer Overflows Made Easy »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Création d’un petit Wiki local avec vsCode (commandes, ressources, …)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18" name="Google Shape;718;p3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014" y="521473"/>
            <a:ext cx="10765970" cy="5815054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4"/>
          <p:cNvSpPr txBox="1"/>
          <p:nvPr>
            <p:ph idx="12" type="sldNum"/>
          </p:nvPr>
        </p:nvSpPr>
        <p:spPr>
          <a:xfrm>
            <a:off x="-166688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9b8de6a71_0_0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Pourquoi se certifier ?</a:t>
            </a:r>
            <a:endParaRPr/>
          </a:p>
        </p:txBody>
      </p:sp>
      <p:sp>
        <p:nvSpPr>
          <p:cNvPr id="238" name="Google Shape;238;ge9b8de6a71_0_0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Fin d’école d’ingénieur mais un sentiment de “pas assez”</a:t>
            </a:r>
            <a:endParaRPr u="sng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Reconnaissance professionnelle (demande des clients, des recruteurs, 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Besoin de valider mes acquis autrement que par un diplôme d’ingénieur</a:t>
            </a:r>
            <a:endParaRPr/>
          </a:p>
        </p:txBody>
      </p:sp>
      <p:sp>
        <p:nvSpPr>
          <p:cNvPr id="239" name="Google Shape;239;ge9b8de6a71_0_0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5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Cours</a:t>
            </a:r>
            <a:endParaRPr/>
          </a:p>
        </p:txBody>
      </p:sp>
      <p:sp>
        <p:nvSpPr>
          <p:cNvPr id="731" name="Google Shape;731;p3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Début du cours/lab le 10/01/2021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Téléchargement des archives + backup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Vérification des docs, vidéos, profil VPN et accès au forum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(re)Lecture du cours pendant 1-2 semaines (en même temps que le lab)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Je n’ai finalement pas utilisé les vidéo appart pour le BoF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32" name="Google Shape;732;p3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Lab</a:t>
            </a:r>
            <a:endParaRPr/>
          </a:p>
        </p:txBody>
      </p:sp>
      <p:pic>
        <p:nvPicPr>
          <p:cNvPr descr="Une image contenant texte, capture d’écran, parking&#10;&#10;Description générée automatiquement" id="739" name="Google Shape;7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889" y="0"/>
            <a:ext cx="87542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Lab</a:t>
            </a:r>
            <a:endParaRPr/>
          </a:p>
        </p:txBody>
      </p:sp>
      <p:sp>
        <p:nvSpPr>
          <p:cNvPr id="747" name="Google Shape;747;p37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souscrit à 2 mois de Lab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utilisé ArchLinux avec VM Windows et Kali au besoin.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eu le « BIG 5 » a mi-parcours (fc4, ghost, pain, sufferance, humble). L’expérience en CTF a surement joué.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utilisé le forum en lecture uniquement (uniquement pour certaines </a:t>
            </a:r>
            <a:r>
              <a:rPr lang="fr-FR" u="sng"/>
              <a:t>dépendances</a:t>
            </a:r>
            <a:r>
              <a:rPr lang="fr-FR"/>
              <a:t> avec beaucoup de post-exploit, ou après avoir root une box)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rooté environ 52 box / ~70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48" name="Google Shape;748;p3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Forum</a:t>
            </a:r>
            <a:endParaRPr/>
          </a:p>
        </p:txBody>
      </p:sp>
      <p:sp>
        <p:nvSpPr>
          <p:cNvPr id="755" name="Google Shape;755;p38"/>
          <p:cNvSpPr txBox="1"/>
          <p:nvPr>
            <p:ph idx="1" type="body"/>
          </p:nvPr>
        </p:nvSpPr>
        <p:spPr>
          <a:xfrm>
            <a:off x="2589212" y="18034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Qui est présent sur ce forum 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Des personnes qui demandent de l’aide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Des personnes qui se ventent d’avoir rooté la machine sur laquelle vous êtes en 1 minute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Des personnes qui ont tout perdu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Des spoilers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Des modérateurs qui rendent les messages des spoilers incompréhensibles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Vous qui vous demandez ce que vous faites sur ce forum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56" name="Google Shape;756;p3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Difficile ?</a:t>
            </a:r>
            <a:endParaRPr/>
          </a:p>
        </p:txBody>
      </p:sp>
      <p:sp>
        <p:nvSpPr>
          <p:cNvPr id="763" name="Google Shape;763;p39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La certification n’est pas difficile mais demande du </a:t>
            </a:r>
            <a:r>
              <a:rPr lang="fr-FR" u="sng"/>
              <a:t>travail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Pas de nécessité « d’apprendre par cœur  »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Vous avec le droits de </a:t>
            </a:r>
            <a:r>
              <a:rPr lang="fr-FR" u="sng"/>
              <a:t>prendre des notes </a:t>
            </a:r>
            <a:r>
              <a:rPr lang="fr-FR"/>
              <a:t>(conseil: organisez vos notes)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Certaines </a:t>
            </a:r>
            <a:r>
              <a:rPr lang="fr-FR"/>
              <a:t>tâches</a:t>
            </a:r>
            <a:r>
              <a:rPr lang="fr-FR"/>
              <a:t> vont devenir automatiques à force de répétition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Apprendre à </a:t>
            </a:r>
            <a:r>
              <a:rPr lang="fr-FR" u="sng"/>
              <a:t>try hard</a:t>
            </a:r>
            <a:r>
              <a:rPr lang="fr-FR"/>
              <a:t> (</a:t>
            </a:r>
            <a:r>
              <a:rPr lang="fr-FR" u="sng"/>
              <a:t>ne pas demander d’aide</a:t>
            </a:r>
            <a:r>
              <a:rPr lang="fr-FR"/>
              <a:t>, améliorer sa méthodo, apprendre à chercher…)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Accepter de ne pas trouver</a:t>
            </a:r>
            <a:r>
              <a:rPr lang="fr-FR"/>
              <a:t> et passer plusieurs heures / jours sur une box</a:t>
            </a:r>
            <a:endParaRPr/>
          </a:p>
        </p:txBody>
      </p:sp>
      <p:sp>
        <p:nvSpPr>
          <p:cNvPr id="764" name="Google Shape;764;p3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Ce que j’ai </a:t>
            </a:r>
            <a:r>
              <a:rPr lang="fr-FR" strike="sngStrike"/>
              <a:t>appris</a:t>
            </a:r>
            <a:r>
              <a:rPr lang="fr-FR"/>
              <a:t> retenu </a:t>
            </a:r>
            <a:endParaRPr/>
          </a:p>
        </p:txBody>
      </p:sp>
      <p:sp>
        <p:nvSpPr>
          <p:cNvPr id="771" name="Google Shape;771;p40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Mindset «  Try Harder »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Diagnostique d’un </a:t>
            </a:r>
            <a:r>
              <a:rPr lang="fr-FR" u="sng"/>
              <a:t>Rabbit Hole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Définitions des </a:t>
            </a:r>
            <a:r>
              <a:rPr lang="fr-FR" u="sng"/>
              <a:t>options nmap </a:t>
            </a:r>
            <a:r>
              <a:rPr lang="fr-FR"/>
              <a:t>appropriées à mes tests et au context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Pivoting</a:t>
            </a:r>
            <a:r>
              <a:rPr lang="fr-FR"/>
              <a:t> avancé et </a:t>
            </a:r>
            <a:r>
              <a:rPr lang="fr-FR" u="sng"/>
              <a:t>Port forwarding </a:t>
            </a:r>
            <a:r>
              <a:rPr lang="fr-FR"/>
              <a:t>sur Linux et Windows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Transfert de fichiers </a:t>
            </a:r>
            <a:r>
              <a:rPr lang="fr-FR"/>
              <a:t>vers les machines compromises (serveur http, smb, ftp)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Exploitation de </a:t>
            </a:r>
            <a:r>
              <a:rPr lang="fr-FR" u="sng"/>
              <a:t>Buffer Overflow </a:t>
            </a:r>
            <a:r>
              <a:rPr lang="fr-FR"/>
              <a:t>basique sur Windows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Fingerprinting</a:t>
            </a:r>
            <a:r>
              <a:rPr lang="fr-FR"/>
              <a:t>, recherche et adaptation d’exploits public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Méthodologie de pentest des protocols NFS, SMB, HTTP, IMAP, SMTP, …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Bruteforce protocolaire: HTTP, SSH, RDP, SMB, FTP, MSSQL, …</a:t>
            </a:r>
            <a:endParaRPr/>
          </a:p>
        </p:txBody>
      </p:sp>
      <p:sp>
        <p:nvSpPr>
          <p:cNvPr id="772" name="Google Shape;772;p4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Ce que j’ai </a:t>
            </a:r>
            <a:r>
              <a:rPr lang="fr-FR" strike="sngStrike"/>
              <a:t>appris</a:t>
            </a:r>
            <a:r>
              <a:rPr lang="fr-FR"/>
              <a:t> retenu </a:t>
            </a:r>
            <a:endParaRPr/>
          </a:p>
        </p:txBody>
      </p:sp>
      <p:sp>
        <p:nvSpPr>
          <p:cNvPr id="779" name="Google Shape;779;p41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Mise en place de </a:t>
            </a:r>
            <a:r>
              <a:rPr lang="fr-FR" u="sng"/>
              <a:t>reverse/bind shell </a:t>
            </a:r>
            <a:r>
              <a:rPr lang="fr-FR"/>
              <a:t>avec powershell (Nishang), msfvenom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Exploitation de vulnérabilité client (</a:t>
            </a:r>
            <a:r>
              <a:rPr lang="fr-FR" u="sng"/>
              <a:t>macro Word</a:t>
            </a:r>
            <a:r>
              <a:rPr lang="fr-FR"/>
              <a:t>, payload XSS)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Interprétation des résultats de scripts de post exploitation comme </a:t>
            </a:r>
            <a:r>
              <a:rPr lang="fr-FR" u="sng"/>
              <a:t>linpeas.sh et winpeas.sh</a:t>
            </a:r>
            <a:r>
              <a:rPr lang="fr-FR"/>
              <a:t> pour orienter ses recherche en élévations de privilèges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Post exploitation manuelle rapide (sans scripts)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Reconnaître</a:t>
            </a:r>
            <a:r>
              <a:rPr lang="fr-FR"/>
              <a:t> les </a:t>
            </a:r>
            <a:r>
              <a:rPr lang="fr-FR" u="sng"/>
              <a:t>exploits communs </a:t>
            </a:r>
            <a:r>
              <a:rPr lang="fr-FR"/>
              <a:t>(Tomcat manager, Eternal Blue, 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…</a:t>
            </a:r>
            <a:endParaRPr/>
          </a:p>
        </p:txBody>
      </p:sp>
      <p:sp>
        <p:nvSpPr>
          <p:cNvPr id="780" name="Google Shape;780;p4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Exemple concret</a:t>
            </a:r>
            <a:endParaRPr/>
          </a:p>
        </p:txBody>
      </p:sp>
      <p:sp>
        <p:nvSpPr>
          <p:cNvPr id="787" name="Google Shape;787;p4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Certains outils de scan SMB ne supportent pas le protocol SMB 1 (NT1) par défaut. Il est alors important de fingerprinter le service SMB avant d’effectuer des tests. On adaptera ensuite les outils en conséquence :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Exemple sous smbclient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smbclient --option="client min protocol = NT1" 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Exemple sous Metasploit 6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set SMB::AlwaysEncrypt false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>
                <a:highlight>
                  <a:srgbClr val="000000"/>
                </a:highlight>
                <a:latin typeface="Consolas"/>
                <a:ea typeface="Consolas"/>
                <a:cs typeface="Consolas"/>
                <a:sym typeface="Consolas"/>
              </a:rPr>
              <a:t>set SMB::ProtocolVersion 1</a:t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8" name="Google Shape;788;p4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Exemple concret 2</a:t>
            </a:r>
            <a:endParaRPr/>
          </a:p>
        </p:txBody>
      </p:sp>
      <p:sp>
        <p:nvSpPr>
          <p:cNvPr id="795" name="Google Shape;795;p43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Lors d’une injection SQL, l’outil SQLmap peut être bloqué ou </a:t>
            </a:r>
            <a:r>
              <a:rPr lang="fr-FR"/>
              <a:t>inefficace</a:t>
            </a:r>
            <a:r>
              <a:rPr lang="fr-FR"/>
              <a:t>. Il est alors important de savoir élever ses privilèges manuellement. Dans le cas d’un serveur MSSQL 2000 où la procédure xp_cmdshell a été désactivée, on optera pour la syntaxe :</a:t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Une image contenant texte&#10;&#10;Description générée automatiquement" id="796" name="Google Shape;79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6305" y="3643859"/>
            <a:ext cx="8181213" cy="2495963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Exemple concret 3</a:t>
            </a:r>
            <a:endParaRPr/>
          </a:p>
        </p:txBody>
      </p:sp>
      <p:sp>
        <p:nvSpPr>
          <p:cNvPr id="804" name="Google Shape;804;p44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5" name="Google Shape;805;p44"/>
          <p:cNvSpPr txBox="1"/>
          <p:nvPr/>
        </p:nvSpPr>
        <p:spPr>
          <a:xfrm>
            <a:off x="2741612" y="22860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</a:pPr>
            <a:r>
              <a:rPr lang="fr-FR" sz="18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même, dans le cas où la procédure aurait été supprimée du serveur, il est possible de l’importer de nouveau à partir du fichier xp_log70.dll.</a:t>
            </a:r>
            <a:endParaRPr sz="1800">
              <a:solidFill>
                <a:srgbClr val="FEFEFE"/>
              </a:solidFill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FEFEFE"/>
              </a:solidFill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Une image contenant texte&#10;&#10;Description générée automatiquement" id="806" name="Google Shape;80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1824" y="3150984"/>
            <a:ext cx="9602788" cy="2047654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4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Entreprise Américaine de pentest et forensics créée en 2007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Maintiennent la distribution </a:t>
            </a:r>
            <a:r>
              <a:rPr b="1" lang="fr-FR"/>
              <a:t>Kali Linux </a:t>
            </a:r>
            <a:r>
              <a:rPr lang="fr-FR"/>
              <a:t>(anciennement BackTrack), </a:t>
            </a:r>
            <a:r>
              <a:rPr b="1" lang="fr-FR"/>
              <a:t>ExploitDB</a:t>
            </a:r>
            <a:r>
              <a:rPr lang="fr-FR"/>
              <a:t>, </a:t>
            </a:r>
            <a:r>
              <a:rPr b="1" lang="fr-FR"/>
              <a:t>Metasploit</a:t>
            </a:r>
            <a:r>
              <a:rPr lang="fr-FR"/>
              <a:t>, Google Hacking Database…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Organisme de formation Américain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Lab  « Proving Ground » (environnement </a:t>
            </a:r>
            <a:r>
              <a:rPr lang="fr-FR"/>
              <a:t>d'entraînement</a:t>
            </a:r>
            <a:r>
              <a:rPr lang="fr-FR"/>
              <a:t> style HTB / Lab PWK)</a:t>
            </a:r>
            <a:endParaRPr/>
          </a:p>
        </p:txBody>
      </p:sp>
      <p:pic>
        <p:nvPicPr>
          <p:cNvPr id="246" name="Google Shape;2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212" y="624110"/>
            <a:ext cx="4035234" cy="98117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Exemple concret 4</a:t>
            </a:r>
            <a:endParaRPr/>
          </a:p>
        </p:txBody>
      </p:sp>
      <p:sp>
        <p:nvSpPr>
          <p:cNvPr id="814" name="Google Shape;814;p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Utilisation de l’outil </a:t>
            </a:r>
            <a:r>
              <a:rPr lang="fr-FR" u="sng"/>
              <a:t>linpeas.sh</a:t>
            </a:r>
            <a:r>
              <a:rPr lang="fr-FR"/>
              <a:t> - </a:t>
            </a:r>
            <a:r>
              <a:rPr lang="fr-FR" u="sng">
                <a:solidFill>
                  <a:schemeClr val="hlink"/>
                </a:solidFill>
                <a:hlinkClick r:id="rId3"/>
              </a:rPr>
              <a:t>https://asciinema.org/a/309566</a:t>
            </a:r>
            <a:r>
              <a:rPr lang="fr-FR"/>
              <a:t> </a:t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descr="Une image contenant texte&#10;&#10;Description générée automatiquement" id="815" name="Google Shape;815;p45"/>
          <p:cNvPicPr preferRelativeResize="0"/>
          <p:nvPr/>
        </p:nvPicPr>
        <p:blipFill rotWithShape="1">
          <a:blip r:embed="rId4">
            <a:alphaModFix/>
          </a:blip>
          <a:srcRect b="38798" l="0" r="32983" t="0"/>
          <a:stretch/>
        </p:blipFill>
        <p:spPr>
          <a:xfrm>
            <a:off x="2337216" y="2533338"/>
            <a:ext cx="7517568" cy="4197246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Examen	(Règles)</a:t>
            </a:r>
            <a:endParaRPr/>
          </a:p>
        </p:txBody>
      </p:sp>
      <p:sp>
        <p:nvSpPr>
          <p:cNvPr id="822" name="Google Shape;822;p46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Durée d’exam: </a:t>
            </a:r>
            <a:r>
              <a:rPr lang="fr-FR" u="sng"/>
              <a:t>24h d’examen </a:t>
            </a:r>
            <a:r>
              <a:rPr lang="fr-FR"/>
              <a:t>+ 24h de rédaction de rapport (possibilité de faire des pauses)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Réserver sa date </a:t>
            </a:r>
            <a:r>
              <a:rPr lang="fr-FR"/>
              <a:t>d’examen longtemps à l’avance (aumoins un mois) pour avoir un créneau intéressant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Possibilité de reprogrammer </a:t>
            </a:r>
            <a:r>
              <a:rPr lang="fr-FR"/>
              <a:t>sa date d’examen plusieurs fois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Examen « proctoré » : nécessité de </a:t>
            </a:r>
            <a:r>
              <a:rPr lang="fr-FR" u="sng"/>
              <a:t>partager sa webcam </a:t>
            </a:r>
            <a:r>
              <a:rPr lang="fr-FR"/>
              <a:t>et tous ses écrans tout le long de l’examen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23" name="Google Shape;823;p4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028b3fc11b_0_127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830" name="Google Shape;830;g1028b3fc11b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762" y="1043950"/>
            <a:ext cx="9134475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1028b3fc11b_0_127"/>
          <p:cNvSpPr/>
          <p:nvPr/>
        </p:nvSpPr>
        <p:spPr>
          <a:xfrm>
            <a:off x="2456625" y="1114425"/>
            <a:ext cx="1449900" cy="3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highlight>
                <a:srgbClr val="FF0000"/>
              </a:highlight>
            </a:endParaRPr>
          </a:p>
        </p:txBody>
      </p:sp>
      <p:pic>
        <p:nvPicPr>
          <p:cNvPr id="832" name="Google Shape;832;g1028b3fc11b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9862">
            <a:off x="2584100" y="464387"/>
            <a:ext cx="1194950" cy="11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Examen	(Règles)	</a:t>
            </a:r>
            <a:endParaRPr/>
          </a:p>
        </p:txBody>
      </p:sp>
      <p:sp>
        <p:nvSpPr>
          <p:cNvPr id="839" name="Google Shape;839;p47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5 Machines : 2 x 25 pts, 2 x 20 pts, 1 x 10 pts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Score minimal de 70 pts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 flag user et 1 flag root par machine (sauf la machine à 10 pts où le service initial tourne en root)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Possibilité d’avoir 5 pts bonus en faisant un rapport de l’ensemble des exo du cours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Scanner de vulnérabilités et outils d’exploitation automatique interdis (SQLmap, OpenVas, Nessus, BurpPro…)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MSF autorisé une seule fois (pas de retour arrière en cas </a:t>
            </a:r>
            <a:r>
              <a:rPr lang="fr-FR"/>
              <a:t>d'échec</a:t>
            </a:r>
            <a:r>
              <a:rPr lang="fr-FR"/>
              <a:t>)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40" name="Google Shape;840;p4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48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47" name="Google Shape;847;p4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9" name="Google Shape;859;p48"/>
          <p:cNvGrpSpPr/>
          <p:nvPr/>
        </p:nvGrpSpPr>
        <p:grpSpPr>
          <a:xfrm>
            <a:off x="27225" y="-30"/>
            <a:ext cx="2356675" cy="6853284"/>
            <a:chOff x="6627813" y="195452"/>
            <a:chExt cx="1952625" cy="5678299"/>
          </a:xfrm>
        </p:grpSpPr>
        <p:sp>
          <p:nvSpPr>
            <p:cNvPr id="860" name="Google Shape;860;p48"/>
            <p:cNvSpPr/>
            <p:nvPr/>
          </p:nvSpPr>
          <p:spPr>
            <a:xfrm>
              <a:off x="6627813" y="195452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4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4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4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4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2" name="Google Shape;872;p4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48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8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5" name="Google Shape;875;p48"/>
          <p:cNvPicPr preferRelativeResize="0"/>
          <p:nvPr/>
        </p:nvPicPr>
        <p:blipFill rotWithShape="1">
          <a:blip r:embed="rId3">
            <a:alphaModFix/>
          </a:blip>
          <a:srcRect b="9273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48"/>
          <p:cNvSpPr/>
          <p:nvPr/>
        </p:nvSpPr>
        <p:spPr>
          <a:xfrm>
            <a:off x="0" y="3632297"/>
            <a:ext cx="7527616" cy="2170389"/>
          </a:xfrm>
          <a:custGeom>
            <a:rect b="b" l="l" r="r" t="t"/>
            <a:pathLst>
              <a:path extrusionOk="0" h="2170389" w="7527616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9434F">
              <a:alpha val="874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7" name="Google Shape;877;p48"/>
          <p:cNvSpPr txBox="1"/>
          <p:nvPr>
            <p:ph type="title"/>
          </p:nvPr>
        </p:nvSpPr>
        <p:spPr>
          <a:xfrm>
            <a:off x="1083733" y="3962400"/>
            <a:ext cx="5454227" cy="9589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fr-FR" sz="4400">
                <a:solidFill>
                  <a:srgbClr val="FFFFFF"/>
                </a:solidFill>
              </a:rPr>
              <a:t>Quand se lancer ?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Examen	</a:t>
            </a:r>
            <a:endParaRPr/>
          </a:p>
        </p:txBody>
      </p:sp>
      <p:sp>
        <p:nvSpPr>
          <p:cNvPr id="884" name="Google Shape;884;p49"/>
          <p:cNvSpPr txBox="1"/>
          <p:nvPr>
            <p:ph idx="1" type="body"/>
          </p:nvPr>
        </p:nvSpPr>
        <p:spPr>
          <a:xfrm>
            <a:off x="2592925" y="1752599"/>
            <a:ext cx="8915400" cy="4985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/>
              <a:t>12/03/2021 à 08h10   (2 mois après le début du cours/lab)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9h15 </a:t>
            </a:r>
            <a:r>
              <a:rPr lang="fr-FR">
                <a:solidFill>
                  <a:srgbClr val="00B050"/>
                </a:solidFill>
              </a:rPr>
              <a:t>[25 pts]</a:t>
            </a:r>
            <a:r>
              <a:rPr lang="fr-FR"/>
              <a:t> : Root de la machine de Pwn à </a:t>
            </a:r>
            <a:r>
              <a:rPr lang="fr-FR" u="sng"/>
              <a:t>25 pts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10h: Je trouve un payload instable pour la machine à 10 pts, une socket s’ouvre, mais l’exploit est instable 🙂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14h </a:t>
            </a:r>
            <a:r>
              <a:rPr lang="fr-FR">
                <a:solidFill>
                  <a:srgbClr val="00B050"/>
                </a:solidFill>
              </a:rPr>
              <a:t>[45 pts]</a:t>
            </a:r>
            <a:r>
              <a:rPr lang="fr-FR"/>
              <a:t> : Root d’une machine à </a:t>
            </a:r>
            <a:r>
              <a:rPr lang="fr-FR" u="sng"/>
              <a:t>20 pts</a:t>
            </a:r>
            <a:r>
              <a:rPr i="1" lang="fr-FR" sz="1500"/>
              <a:t>, tjr pas de 10 pts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15h00 </a:t>
            </a:r>
            <a:r>
              <a:rPr lang="fr-FR">
                <a:solidFill>
                  <a:srgbClr val="00B050"/>
                </a:solidFill>
              </a:rPr>
              <a:t>[65 pts]</a:t>
            </a:r>
            <a:r>
              <a:rPr lang="fr-FR"/>
              <a:t> : Root d’une machine à </a:t>
            </a:r>
            <a:r>
              <a:rPr lang="fr-FR" u="sng"/>
              <a:t>20 pts</a:t>
            </a:r>
            <a:r>
              <a:rPr lang="fr-FR"/>
              <a:t>, </a:t>
            </a:r>
            <a:r>
              <a:rPr i="1" lang="fr-FR" sz="1500"/>
              <a:t>tjr pas de 10 pts </a:t>
            </a:r>
            <a:r>
              <a:rPr lang="fr-FR" sz="1500"/>
              <a:t>💀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16h00 : User shell sur la machine à 25 pts, et découverte de la privilege escalation, mais pas envie d’exploit avec MSF. </a:t>
            </a:r>
            <a:r>
              <a:rPr i="1" lang="fr-FR" sz="1500"/>
              <a:t>tjr pas de 10 pts</a:t>
            </a:r>
            <a:r>
              <a:rPr lang="fr-FR"/>
              <a:t> 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19h </a:t>
            </a:r>
            <a:r>
              <a:rPr lang="fr-FR">
                <a:solidFill>
                  <a:srgbClr val="00B050"/>
                </a:solidFill>
              </a:rPr>
              <a:t>[90 pts]</a:t>
            </a:r>
            <a:r>
              <a:rPr lang="fr-FR"/>
              <a:t> : Root la dernière machine à </a:t>
            </a:r>
            <a:r>
              <a:rPr lang="fr-FR" u="sng"/>
              <a:t>25pts</a:t>
            </a:r>
            <a:r>
              <a:rPr lang="fr-FR"/>
              <a:t> (avec et sans MSF), </a:t>
            </a:r>
            <a:r>
              <a:rPr i="1" lang="fr-FR"/>
              <a:t>il ne reste que la machine de 10 points </a:t>
            </a:r>
            <a:r>
              <a:rPr lang="fr-FR"/>
              <a:t>💀💀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20h </a:t>
            </a:r>
            <a:r>
              <a:rPr lang="fr-FR">
                <a:solidFill>
                  <a:srgbClr val="00B050"/>
                </a:solidFill>
              </a:rPr>
              <a:t>[100 pts]</a:t>
            </a:r>
            <a:r>
              <a:rPr lang="fr-FR"/>
              <a:t> : Après 10h de tryhard, l’exploit instable de la machine à </a:t>
            </a:r>
            <a:r>
              <a:rPr lang="fr-FR" u="sng"/>
              <a:t>10 pts</a:t>
            </a:r>
            <a:r>
              <a:rPr lang="fr-FR"/>
              <a:t> fini par passer sans raison apparente 😭.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85" name="Google Shape;885;p4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Examen	</a:t>
            </a:r>
            <a:endParaRPr/>
          </a:p>
        </p:txBody>
      </p:sp>
      <p:sp>
        <p:nvSpPr>
          <p:cNvPr id="892" name="Google Shape;892;p50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24h de rédaction maximum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Rédaction du rapport en Anglais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Avoir un modèle de rapport préremplis pour gagner du </a:t>
            </a:r>
            <a:r>
              <a:rPr lang="fr-FR"/>
              <a:t>temps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Modèle fourni par Offensive Security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Alternative de modèles sur github (repo de Noraj)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Fournir chaque screenshot et extrait de codes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Impossible de revenir sur une box pendant la rédaction (à moins de finir en avance)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93" name="Google Shape;893;p5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5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OSCP – Résultat	</a:t>
            </a:r>
            <a:endParaRPr/>
          </a:p>
        </p:txBody>
      </p:sp>
      <p:pic>
        <p:nvPicPr>
          <p:cNvPr id="900" name="Google Shape;90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253" y="1410709"/>
            <a:ext cx="6791494" cy="522257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5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intérieur&#10;&#10;Description générée automatiquement" id="907" name="Google Shape;907;p52"/>
          <p:cNvPicPr preferRelativeResize="0"/>
          <p:nvPr/>
        </p:nvPicPr>
        <p:blipFill rotWithShape="1">
          <a:blip r:embed="rId3">
            <a:alphaModFix/>
          </a:blip>
          <a:srcRect b="840" l="0" r="0" t="8743"/>
          <a:stretch/>
        </p:blipFill>
        <p:spPr>
          <a:xfrm>
            <a:off x="2355469" y="0"/>
            <a:ext cx="7481061" cy="6853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:image/png;base64,iVBORw0KGgoAAAANSUhEUgAAANoAAADnCAMAAABPJ7iaAAAAkFBMVEWpDBz///+lAACmAACnAAuiAADFdHmoABSpCRqoABaoBRjz5eamAAmrGSbUnaCnABLbrK/mxsjHe3+5UFfhubuwMDi0PUbDbnPjv8GsESLJgobit7voyszu1tjTmZzPjJH79fbZqKu5TFTOi4+9XmStIS3w3N3EcHXs0dO7VlzAZWuuJjH15eayOEDRk5b57/Bd5HFHAAALa0lEQVR4nO2aa5eqOBZA8YRIUCSgiChoC2qVaKn//99NnjxqtC7e292zZq2zv1SAENgkOXlYjoMgCIIgCIIgCIIgCIIgCIIgCIIgCIIgCIIgCIIgCIIgCIIgCIIgCIIgCIIgCIIgCIIgCIIgCIIgCIL8M7jQgz/PxQEopUA8fei5LdzhnSOvd+Q7TCfEPW1KpIN+eSY7s+WKU7491y9PMPEGmn1mSYesfubG6aIsPqYf8S6lslxvMW45Qt05WgTH9mB+82dzlQKHOfqcKJ+Bv0m20+lWliefx0z2mS3Xd/zUnuuWngo3uB2JP0QNwlGPefAkTzVtrm+XIgNEnTsKmnWOElp0SyNLnVhwttYpYAzKNsdHRYS1ObjdTeLqN48g3dIPgQNlOC+WQ9yM2t6+0BM1uPTkK95Xi2nSOcpp/Ewtg1atJz8a1Zwxq1abxJGDMdr3Sj8EvN5l+TGG4WoXenmlNln33mS0J+x9tVHgWzX32C9vSxu11FbfJqBbe7WvFtwXRXE6v6F2gs9XarbJxuRsn/utQXYfnrxQ24BVszffPdPMoVWje50ogT50Kvqm5qXxJt1kb6jt6NdLNWM0pzvz9s3bbS+fn+PaPrxYiaOFVcvk0Y1btQ/aqJn2SGmuEzO/VTPPigGsTK90EUbgcE7OonsOVgvpePtCjX7osj/pX+YhjVpGZfAH8/BEHnlg1Ep5NPGt2uhmGhvYpgZg1JZeo2YL/qAnc+po1XJqgj8EMxhiptXONTguTV+omaaxAqO2bdR0b27U9JFVU0etWkSs0dl+qkMRx7HoOW2twVwn9rQyp2a29Lxtg4PEjFotb2Pkhdr+m9oH7dUa69Wa06u1jtqoUTOVNbqLMVvC2r7mpjaz6fp7gG6tDZTqqKVeUz1vqZ0vq9W4qbVCHvlWLRNHn6yjNjZq3Eb40X5D1eSkVfMCk1oemmd1Sv9cv+Om1PQI+L6aomkyigC6EdL3WjXbxZiNFYLHhbKeGjVRc2HCcga90k+Td9VuWm36N6iRl2ojqzaB1m1UiDloR82O1HNT5o78odpa3RGM/x01h9F5e7y/eh01YgaYuxkhVu4fqum+5n7+DWr9Bjkxao+emuMQ0pYw7cxGPG4mRZEZcZZ+r/Tr22oHIpO8elctI77P2ggpjyZNhCT+hNkwMm3fDxiXYZE6zUzy6LZqdlaX2ZlKE6Ry9aw3zMy4pkek4m01Gbg745o6asY1eWTUHk1UFBHyUipsBcmcjZp92tbWaKumyntbTUwLRV9+Na41Q7YJyFv69pC9t99Hjmul8aCH5gN11LTUo3nAkyH7LTW55mBk/1zNzC6bidb5/dnIo53kgp1uN+NzQTtqvW4sC/lTtT11D8ErNdM4xnZ6nA1SC6ncIWjUFq3azqqdnqgFm66aeBtbeqTKe19ttIQQXjRIO9QcaGQ/5RC1/fTra1pQo9YsUkYQmGnJ0S4Rew2S28mjQi57k05523fcjNqGxhA8V3PNG+yz5gWGqCm+GrVm0wD8mS3P9L97V42RrlrQBildDn1fLaLxhD5vkM63BX8Ezm+oeTerxqC72yFwvI6aQ9t9GGXyx2oFzW9qYfZEjUHXLafOz2rdzFZtD000kts+Xbd95bKuWvfTyEGpl/l31D5ouFLT1mc7Wowe7fvGC1k42T2mkkjLlOrooWMi5NMW0dfUNdFHgoNKfRFZ3sK+/8cBxBzS0bkfci4Lfz3s3Y+QNKVrfqevPeglpM+HbIkLsLxcjku7BUso7QQseHZkTk2aS4E+pfKICcn1eLmkhBKmvp3G/3Y/+e/y3lcbkbRUexXP1cTTfe7yQTubA5HleWZ64Zmt64HbwgOxautLRMMf1P5JvEWcSeLKY4HhxQb9O5gBtKS3Uk185m8P+n+OO5/LrQQ6X7mzu+H4x24MprqrrUYhyOj/eLpbxFyimwzpbE9M7C8hQachMU76J12iEbNUkyLirYPmrC/yj6PVeDxeRRdIo7SSpGIct3nEE3l752DsDCOn8xCuNrh/g8NpXsZZksRxOV+bSOLCdROJk1mR3ysg2tgD91PnTMxJdxNq7uRqUuWRBweTPojWUuzSrSYl1Q48CcSEmDyl+Fx1qdNv1GVgN6lrWuzMBvLle28LFkU+vum6uM2TWO1/0c8i/7zqHaljWJTq5ySosmyT6oggTobEF8NStZBUBdSRTtYRQKyT6TmJUpqswkVd14vw+BXVurIhirZJrW68b1zIm+RQs4lvzDIK21Vgpqt+fynL6xjA9R3uXInji0aYiyUQRKEYCCYOuU580QZpvb0KjV0+UTnXs8CehNxUQwL1XSU5E2oJVUn3sQSPJKsNcM5hfsmb8E5pfDzI/NxJxJdQ2aG8DY7Rdm9JdDC25o7Z0z73myRkqvvxS5HIIVQMQjHwY6kyBfdkqxb13D2Df0vk/pQIeOd4LD+vuxYfxSxGRCn1XbUHtpZq6iy7paKFSTWVfXMssrGuFzjnMS3MzM1mh0Fb/fp+sxYsrp7akvVPenq+6ZVgCiTRicZqT5SKVU0WqM4FOV3N1ctAWMNuoVpTsKuMECSzH9XEaMl4QHOrtqK3nc0uHhWpTURSpjR+U83+1LCjtpp9MzdddsdO8RT5x6vO1TnJ4jjOvtq6SG4b3f754k7zmWrKINX0R/ir/llN1PbqXmaNWpA2aiBqX7USfryf1IzOT0syzIwZj2mn/Zkdwi/aGQFIVKnH8XWY5BeQu9mOfWG+CsNUfRjxXJqcdFXuFuQcK87Vz2riex0Wt/X4qZqYactXYzyr1J3B4TIwQNJm76ajZqbBYeccI+eNmgMxArNNFosu36g5YPbtRezsqtmZE3g/q0FGAs8P5s/VSFipuJvNV9IJkoH74k3cv1Mz6eVu0PwsXXWiLKPzIlqoTEwEyPn5EtgXJmGh50hZVhy6asFANdWJ3Bdq/lLdDPd4OXGGd7WJa/eYHkUWyaEQqvF8ZxdG+86kRP4fxHWXRTWool0aL5sXzoHmkSLfdNTgXgxqkPptX6mJRqT62G2kZgRkoFp/6SzWfG5vv2WUNT0QIvmSWfIVxXe9SyXaXqPGVSwzDdKGkQVEahJGN8cmZ/IbasFd9S76JQ9EOBk0dYeeyEZ60N422WhloxGYkL+raBaY16SZVXNNM/GqHdVdQ0XISHULUlYdiWFqxF5QP+Ho6+qy6Xm/gvd/ZajB81lAe+dGjhkSiB5e3M0cYldbhDRKuZa8zrQa7I5BraMPH991SxJzAIDY9qpgfPi12s3Edyh8ZyLv4vIT6SXqoP+oYN29Fdmz5rcTuWz7alvTJL0qkf+SwwLRndR/GNHsxp0tl+1fTEASKT4BMRsTjXypuiiEiWxIHg0PAWRctVIvTXRN/qjmnhL91GCTf4hpjljuNPFsWFf71vZecLAB/hAv5HpGxHkZ+G6ZuOBdz3cRX4iIMESsSk5RIn9c8ou76GMkALX8WhRiWuNVBRFnxGkhqntlINT0kA7UqNn1Gof8oEMrpeFyAtBWFdcD+C/gl197SWzbJrMwzqJws9kcoiSOlvIRPlyyLC8P4lyYx0mq54TqpM0YrtV7V3EizuySuDybWFoCmGSk9nH45UPF060I1DAWISuXUffjSrdxvDKjtEeL2YBRjZ1mgzjZssRgTZbVZbWqbwzA9EEOMEvr1eqYntpdDbmfkx5lRr9dwzni1sUMAlscd1iTn5m7mn/rk6HVlZf9iQi+zYwgLT4HxUc2GUTvK018se4Q0aZXju+Jk98WQey/Msozngp4GqdNvqgIfQm+ckmSZaKtnP4Hmzb/HCzwFR4Xread30P/D/hF3SIIgiAIgiAIgiAIgiAIgiAIgiAIgiAIgiAIgiAIgiAIgiAIgiAIgiAIgiAIgiAIgiAIgiAIgiAIgvyr/Aeia/Dp6zlDdQAAAABJRU5ErkJggg==" id="908" name="Google Shape;90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6823" y="191634"/>
            <a:ext cx="2076450" cy="220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9" name="Google Shape;909;p52"/>
          <p:cNvCxnSpPr/>
          <p:nvPr/>
        </p:nvCxnSpPr>
        <p:spPr>
          <a:xfrm>
            <a:off x="8287657" y="2583543"/>
            <a:ext cx="1204686" cy="47897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0" name="Google Shape;910;p52"/>
          <p:cNvCxnSpPr/>
          <p:nvPr/>
        </p:nvCxnSpPr>
        <p:spPr>
          <a:xfrm flipH="1" rot="10800000">
            <a:off x="8287657" y="2507342"/>
            <a:ext cx="1001486" cy="631371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1" name="Google Shape;911;p5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personne, différent&#10;&#10;Description générée automatiquement" id="917" name="Google Shape;9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046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5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5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54" name="Google Shape;254;p5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" name="Google Shape;266;p5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267" name="Google Shape;267;p5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9" name="Google Shape;279;p5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5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3" name="Google Shape;2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2112" y="1671637"/>
            <a:ext cx="8867775" cy="35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"/>
          <p:cNvSpPr txBox="1"/>
          <p:nvPr>
            <p:ph idx="12" type="sldNum"/>
          </p:nvPr>
        </p:nvSpPr>
        <p:spPr>
          <a:xfrm>
            <a:off x="11311582" y="63890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personne, extérieur, debout&#10;&#10;Description générée automatiquement" id="923" name="Google Shape;92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2918" y="-8164"/>
            <a:ext cx="6866164" cy="6866164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5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55"/>
          <p:cNvSpPr txBox="1"/>
          <p:nvPr>
            <p:ph idx="1" type="body"/>
          </p:nvPr>
        </p:nvSpPr>
        <p:spPr>
          <a:xfrm>
            <a:off x="2454331" y="1540189"/>
            <a:ext cx="7283337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0"/>
              <a:buNone/>
            </a:pPr>
            <a:r>
              <a:rPr lang="fr-FR" sz="30000"/>
              <a:t>…☺</a:t>
            </a:r>
            <a:endParaRPr sz="30000"/>
          </a:p>
        </p:txBody>
      </p:sp>
      <p:sp>
        <p:nvSpPr>
          <p:cNvPr id="930" name="Google Shape;930;p5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5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Quand se lancer ?</a:t>
            </a:r>
            <a:endParaRPr/>
          </a:p>
        </p:txBody>
      </p:sp>
      <p:pic>
        <p:nvPicPr>
          <p:cNvPr descr="Une image contenant texte, pièce, casino, billard&#10;&#10;Description générée automatiquement" id="937" name="Google Shape;93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714" y="1508276"/>
            <a:ext cx="7692571" cy="5128381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5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Mon entrainement pré-OSWE</a:t>
            </a:r>
            <a:endParaRPr/>
          </a:p>
        </p:txBody>
      </p:sp>
      <p:sp>
        <p:nvSpPr>
          <p:cNvPr id="945" name="Google Shape;945;p57"/>
          <p:cNvSpPr txBox="1"/>
          <p:nvPr>
            <p:ph idx="1" type="body"/>
          </p:nvPr>
        </p:nvSpPr>
        <p:spPr>
          <a:xfrm>
            <a:off x="2589212" y="1730828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On ne lit toujours pas un leak du cours AWAE 2019 </a:t>
            </a:r>
            <a:r>
              <a:rPr b="1" lang="fr-FR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👀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HackTheBox VIP, </a:t>
            </a:r>
            <a:r>
              <a:rPr lang="fr-FR" u="sng"/>
              <a:t>~4 Box </a:t>
            </a:r>
            <a:r>
              <a:rPr lang="fr-FR"/>
              <a:t>(retirées) (en s’aidant des WriteUp en cas de blocage).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Lecture de retex OSWE (recherche de ressources intéressantes comme HackTricks)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Prise en main de dnSpy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Création d’un petit Wiki local avec vsCode (commandes, ressources, …)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46" name="Google Shape;946;p5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85" y="428493"/>
            <a:ext cx="10871200" cy="6001013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58"/>
          <p:cNvSpPr txBox="1"/>
          <p:nvPr>
            <p:ph idx="12" type="sldNum"/>
          </p:nvPr>
        </p:nvSpPr>
        <p:spPr>
          <a:xfrm>
            <a:off x="-171982" y="8131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5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Cours</a:t>
            </a:r>
            <a:endParaRPr/>
          </a:p>
        </p:txBody>
      </p:sp>
      <p:sp>
        <p:nvSpPr>
          <p:cNvPr id="960" name="Google Shape;960;p59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Début du cours/lab le 30/05/2021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Téléchargement des archives + backup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Vérification des docs, vidéos, profil VPN et accès au forum (et </a:t>
            </a:r>
            <a:r>
              <a:rPr lang="fr-FR" u="sng"/>
              <a:t>au wiki</a:t>
            </a:r>
            <a:r>
              <a:rPr lang="fr-FR"/>
              <a:t>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utilisé </a:t>
            </a:r>
            <a:r>
              <a:rPr lang="fr-FR" u="sng"/>
              <a:t>l’entièreté des vidéo</a:t>
            </a:r>
            <a:r>
              <a:rPr lang="fr-FR"/>
              <a:t> (et du PDF) !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61" name="Google Shape;961;p5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- Lab</a:t>
            </a:r>
            <a:endParaRPr/>
          </a:p>
        </p:txBody>
      </p:sp>
      <p:pic>
        <p:nvPicPr>
          <p:cNvPr id="968" name="Google Shape;96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857" y="1653957"/>
            <a:ext cx="4314286" cy="4323809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6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Lab</a:t>
            </a:r>
            <a:endParaRPr/>
          </a:p>
        </p:txBody>
      </p:sp>
      <p:sp>
        <p:nvSpPr>
          <p:cNvPr id="976" name="Google Shape;976;p61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souscrit à 2 mois de Lab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utilisé ArchLinux avec VM Windows.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Mon IDE était VsCode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Navigateur Firefox + </a:t>
            </a:r>
            <a:r>
              <a:rPr lang="fr-FR" u="sng"/>
              <a:t>Burp free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obtenu </a:t>
            </a:r>
            <a:r>
              <a:rPr lang="fr-FR" u="sng"/>
              <a:t>une RCE</a:t>
            </a:r>
            <a:r>
              <a:rPr lang="fr-FR"/>
              <a:t> sur l’ensemble des 11 box.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J’ai utilisé le forum en lecture uniquement (pour vérifier les solutions alternatives)</a:t>
            </a:r>
            <a:endParaRPr/>
          </a:p>
        </p:txBody>
      </p:sp>
      <p:sp>
        <p:nvSpPr>
          <p:cNvPr id="977" name="Google Shape;977;p6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Forum</a:t>
            </a:r>
            <a:endParaRPr/>
          </a:p>
        </p:txBody>
      </p:sp>
      <p:sp>
        <p:nvSpPr>
          <p:cNvPr id="984" name="Google Shape;984;p62"/>
          <p:cNvSpPr txBox="1"/>
          <p:nvPr>
            <p:ph idx="1" type="body"/>
          </p:nvPr>
        </p:nvSpPr>
        <p:spPr>
          <a:xfrm>
            <a:off x="2589212" y="18034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Qui est présent sur ce forum 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Tout comme l’OSCP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/>
              <a:t>MAIS ! 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Certaines box ont plusieurs solutions parfois non mentionnées par OffSec. Lire chaque thread après avoir terminé chaque box permet d’approfondir la box (et découvrir qu’il y avait non pas 1 mais 3 RCE…).</a:t>
            </a:r>
            <a:endParaRPr/>
          </a:p>
        </p:txBody>
      </p:sp>
      <p:sp>
        <p:nvSpPr>
          <p:cNvPr id="985" name="Google Shape;985;p6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Difficile ?</a:t>
            </a:r>
            <a:endParaRPr/>
          </a:p>
        </p:txBody>
      </p:sp>
      <p:sp>
        <p:nvSpPr>
          <p:cNvPr id="992" name="Google Shape;992;p63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La certification n’est pas difficile mais demande </a:t>
            </a:r>
            <a:r>
              <a:rPr lang="fr-FR" u="sng"/>
              <a:t>de l’expérience</a:t>
            </a:r>
            <a:r>
              <a:rPr lang="fr-FR"/>
              <a:t> en web (pas forcément en boite blanche)</a:t>
            </a:r>
            <a:endParaRPr u="sng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Pas de nécessité « d’apprendre par cœur  »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Apprendre à </a:t>
            </a:r>
            <a:r>
              <a:rPr lang="fr-FR" u="sng"/>
              <a:t>try hard</a:t>
            </a:r>
            <a:r>
              <a:rPr lang="fr-FR"/>
              <a:t> (</a:t>
            </a:r>
            <a:r>
              <a:rPr b="1" lang="fr-FR" u="sng"/>
              <a:t>améliorer sa méthodo</a:t>
            </a:r>
            <a:r>
              <a:rPr lang="fr-FR"/>
              <a:t>, 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Accepter de ne pas trouver</a:t>
            </a:r>
            <a:r>
              <a:rPr lang="fr-FR"/>
              <a:t> et passer plusieurs heures / jours sur une box</a:t>
            </a:r>
            <a:endParaRPr/>
          </a:p>
        </p:txBody>
      </p:sp>
      <p:sp>
        <p:nvSpPr>
          <p:cNvPr id="993" name="Google Shape;993;p63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91" name="Google Shape;291;p6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6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304" name="Google Shape;304;p6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" name="Google Shape;316;p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6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D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6"/>
          <p:cNvSpPr txBox="1"/>
          <p:nvPr>
            <p:ph idx="12" type="sldNum"/>
          </p:nvPr>
        </p:nvSpPr>
        <p:spPr>
          <a:xfrm>
            <a:off x="11280565" y="63890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21" name="Google Shape;32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348" y="574998"/>
            <a:ext cx="8351325" cy="5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"/>
          <p:cNvSpPr/>
          <p:nvPr/>
        </p:nvSpPr>
        <p:spPr>
          <a:xfrm>
            <a:off x="5036725" y="4530475"/>
            <a:ext cx="814800" cy="22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6253">
            <a:off x="9817666" y="2906236"/>
            <a:ext cx="1778694" cy="117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Ce que j’ai </a:t>
            </a:r>
            <a:r>
              <a:rPr lang="fr-FR" strike="sngStrike"/>
              <a:t>appris</a:t>
            </a:r>
            <a:r>
              <a:rPr lang="fr-FR"/>
              <a:t> retenu </a:t>
            </a:r>
            <a:endParaRPr/>
          </a:p>
        </p:txBody>
      </p:sp>
      <p:sp>
        <p:nvSpPr>
          <p:cNvPr id="1000" name="Google Shape;1000;p64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Méthodologie boite blanche d’après offsec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Mettre un listener TCP sur un script d’exploit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Mise en place de remote debugger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Reverse / désérialisation .NET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Interaction</a:t>
            </a:r>
            <a:r>
              <a:rPr lang="fr-FR"/>
              <a:t> python avec des websockets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SQLi avancées avec PostgreSQL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Bypass de VM node.js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Activation de la verbosité de langages serveur / BDD</a:t>
            </a:r>
            <a:endParaRPr/>
          </a:p>
        </p:txBody>
      </p:sp>
      <p:sp>
        <p:nvSpPr>
          <p:cNvPr id="1001" name="Google Shape;1001;p6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65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1</a:t>
            </a:r>
            <a:endParaRPr/>
          </a:p>
        </p:txBody>
      </p:sp>
      <p:pic>
        <p:nvPicPr>
          <p:cNvPr descr="Une image contenant texte&#10;&#10;Description générée automatiquement" id="1008" name="Google Shape;1008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87" y="1415844"/>
            <a:ext cx="9651825" cy="5297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6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6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2</a:t>
            </a:r>
            <a:endParaRPr/>
          </a:p>
        </p:txBody>
      </p:sp>
      <p:pic>
        <p:nvPicPr>
          <p:cNvPr id="1016" name="Google Shape;101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49" y="1481148"/>
            <a:ext cx="12016251" cy="4996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6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6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2</a:t>
            </a:r>
            <a:endParaRPr/>
          </a:p>
        </p:txBody>
      </p:sp>
      <p:pic>
        <p:nvPicPr>
          <p:cNvPr id="1024" name="Google Shape;102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49" y="1481148"/>
            <a:ext cx="12016251" cy="5143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6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6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3</a:t>
            </a:r>
            <a:endParaRPr/>
          </a:p>
        </p:txBody>
      </p:sp>
      <p:pic>
        <p:nvPicPr>
          <p:cNvPr descr="Une image contenant texte&#10;&#10;Description générée automatiquement" id="1032" name="Google Shape;103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774" y="2460100"/>
            <a:ext cx="9586452" cy="391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68"/>
          <p:cNvSpPr txBox="1"/>
          <p:nvPr>
            <p:ph idx="1" type="body"/>
          </p:nvPr>
        </p:nvSpPr>
        <p:spPr>
          <a:xfrm>
            <a:off x="2589212" y="19050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Activation d’un plugin d’une application, via websocket.</a:t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34" name="Google Shape;1034;p6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6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3</a:t>
            </a:r>
            <a:endParaRPr/>
          </a:p>
        </p:txBody>
      </p:sp>
      <p:sp>
        <p:nvSpPr>
          <p:cNvPr id="1041" name="Google Shape;1041;p69"/>
          <p:cNvSpPr txBox="1"/>
          <p:nvPr>
            <p:ph idx="1" type="body"/>
          </p:nvPr>
        </p:nvSpPr>
        <p:spPr>
          <a:xfrm>
            <a:off x="2589212" y="19050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Activation d’un plugin d’une application, via websocket.</a:t>
            </a:r>
            <a:endParaRPr>
              <a:highlight>
                <a:srgbClr val="00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042" name="Google Shape;104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48" y="2830346"/>
            <a:ext cx="11248103" cy="11973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6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Exemple concret 4</a:t>
            </a:r>
            <a:endParaRPr/>
          </a:p>
        </p:txBody>
      </p:sp>
      <p:pic>
        <p:nvPicPr>
          <p:cNvPr descr="Une image contenant texte, clipart&#10;&#10;Description générée automatiquement" id="1050" name="Google Shape;105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8355" y="1905000"/>
            <a:ext cx="8775290" cy="198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2" y="4311093"/>
            <a:ext cx="11813458" cy="128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7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7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(Règles)</a:t>
            </a:r>
            <a:endParaRPr/>
          </a:p>
        </p:txBody>
      </p:sp>
      <p:sp>
        <p:nvSpPr>
          <p:cNvPr id="1059" name="Google Shape;1059;p71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Durée d’exam: </a:t>
            </a:r>
            <a:r>
              <a:rPr b="1" lang="fr-FR" u="sng"/>
              <a:t>48h</a:t>
            </a:r>
            <a:r>
              <a:rPr lang="fr-FR" u="sng"/>
              <a:t> d’examen </a:t>
            </a:r>
            <a:r>
              <a:rPr lang="fr-FR"/>
              <a:t>+ 24h de rédaction de rapport (possibilité de faire des pauses)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Réserver sa date </a:t>
            </a:r>
            <a:r>
              <a:rPr lang="fr-FR"/>
              <a:t>d’examen longtemps à l’avance (au moins un mois) pour avoir un créneau intéressant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Possibilité de reprogrammer</a:t>
            </a:r>
            <a:r>
              <a:rPr lang="fr-FR"/>
              <a:t> sa date d’examen plusieurs fois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Examen « proctoré » : nécessité de </a:t>
            </a:r>
            <a:r>
              <a:rPr lang="fr-FR" u="sng"/>
              <a:t>partager sa webcam </a:t>
            </a:r>
            <a:r>
              <a:rPr lang="fr-FR"/>
              <a:t>et tous ses écrans tout le long de l’examen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60" name="Google Shape;1060;p71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7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(Règles)	</a:t>
            </a:r>
            <a:endParaRPr/>
          </a:p>
        </p:txBody>
      </p:sp>
      <p:sp>
        <p:nvSpPr>
          <p:cNvPr id="1067" name="Google Shape;1067;p72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2 Machines : (35 pts par bypass d’authentification, 15 pts par RCE ?)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Score minimal de 85 pts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 bypass et 1 RCE post-authent (admin) par box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Scanner de vulnérabilités et outils d’exploitation automatique interdis (SQLmap, OpenVas, Nessus, BurpPro…)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Accès RDP à des copies des 2 machines (les flags sont absent sur ces copies)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 u="sng"/>
              <a:t>Interdit de transférer le code sur sa machine</a:t>
            </a:r>
            <a:r>
              <a:rPr lang="fr-FR"/>
              <a:t> (RDP seulement)</a:t>
            </a:r>
            <a:endParaRPr/>
          </a:p>
        </p:txBody>
      </p:sp>
      <p:sp>
        <p:nvSpPr>
          <p:cNvPr id="1068" name="Google Shape;1068;p72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73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75" name="Google Shape;1075;p73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73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73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73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73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73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73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73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3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3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3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3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AF1CA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73"/>
          <p:cNvGrpSpPr/>
          <p:nvPr/>
        </p:nvGrpSpPr>
        <p:grpSpPr>
          <a:xfrm>
            <a:off x="27225" y="-30"/>
            <a:ext cx="2356675" cy="6853284"/>
            <a:chOff x="6627813" y="195452"/>
            <a:chExt cx="1952625" cy="5678299"/>
          </a:xfrm>
        </p:grpSpPr>
        <p:sp>
          <p:nvSpPr>
            <p:cNvPr id="1088" name="Google Shape;1088;p73"/>
            <p:cNvSpPr/>
            <p:nvPr/>
          </p:nvSpPr>
          <p:spPr>
            <a:xfrm>
              <a:off x="6627813" y="195452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73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73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73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3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3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73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73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73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73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3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3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0" name="Google Shape;1100;p7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73"/>
          <p:cNvSpPr/>
          <p:nvPr/>
        </p:nvSpPr>
        <p:spPr>
          <a:xfrm>
            <a:off x="0" y="4323810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73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3" name="Google Shape;1103;p73"/>
          <p:cNvPicPr preferRelativeResize="0"/>
          <p:nvPr/>
        </p:nvPicPr>
        <p:blipFill rotWithShape="1">
          <a:blip r:embed="rId3">
            <a:alphaModFix/>
          </a:blip>
          <a:srcRect b="1" l="0" r="2223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73"/>
          <p:cNvSpPr/>
          <p:nvPr/>
        </p:nvSpPr>
        <p:spPr>
          <a:xfrm>
            <a:off x="0" y="3632297"/>
            <a:ext cx="7527616" cy="2170389"/>
          </a:xfrm>
          <a:custGeom>
            <a:rect b="b" l="l" r="r" t="t"/>
            <a:pathLst>
              <a:path extrusionOk="0" h="2170389" w="7527616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43466F">
              <a:alpha val="874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5" name="Google Shape;1105;p73"/>
          <p:cNvSpPr txBox="1"/>
          <p:nvPr>
            <p:ph type="title"/>
          </p:nvPr>
        </p:nvSpPr>
        <p:spPr>
          <a:xfrm>
            <a:off x="1083733" y="3962400"/>
            <a:ext cx="5454227" cy="9589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fr-FR" sz="4400">
                <a:solidFill>
                  <a:srgbClr val="FFFFFF"/>
                </a:solidFill>
              </a:rPr>
              <a:t>Quand se lancer 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7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30" name="Google Shape;330;p7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343" name="Google Shape;343;p7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5" name="Google Shape;355;p7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7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7"/>
          <p:cNvSpPr txBox="1"/>
          <p:nvPr>
            <p:ph idx="12" type="sldNum"/>
          </p:nvPr>
        </p:nvSpPr>
        <p:spPr>
          <a:xfrm>
            <a:off x="11343540" y="643964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60" name="Google Shape;36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5" y="995363"/>
            <a:ext cx="9582150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7"/>
          <p:cNvSpPr/>
          <p:nvPr/>
        </p:nvSpPr>
        <p:spPr>
          <a:xfrm>
            <a:off x="4894350" y="3597075"/>
            <a:ext cx="941400" cy="22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</a:t>
            </a:r>
            <a:endParaRPr/>
          </a:p>
        </p:txBody>
      </p:sp>
      <p:sp>
        <p:nvSpPr>
          <p:cNvPr id="1112" name="Google Shape;1112;p74"/>
          <p:cNvSpPr txBox="1"/>
          <p:nvPr>
            <p:ph idx="1" type="body"/>
          </p:nvPr>
        </p:nvSpPr>
        <p:spPr>
          <a:xfrm>
            <a:off x="2592925" y="1752599"/>
            <a:ext cx="8915400" cy="4985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🠶"/>
            </a:pPr>
            <a:r>
              <a:rPr lang="fr-FR" sz="2000"/>
              <a:t>Qu’est-ce qui pourrait mener à un Account Takeover sans RCE ?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Les </a:t>
            </a:r>
            <a:r>
              <a:rPr lang="fr-FR" sz="1800" u="sng"/>
              <a:t>mécanismes de session </a:t>
            </a:r>
            <a:r>
              <a:rPr lang="fr-FR" sz="1800"/>
              <a:t>(cookies de sessions custom)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Les mécanismes de </a:t>
            </a:r>
            <a:r>
              <a:rPr lang="fr-FR" sz="1800" u="sng"/>
              <a:t>mot de passe oubliés </a:t>
            </a:r>
            <a:r>
              <a:rPr lang="fr-FR" sz="1800"/>
              <a:t>(token de reset de mdp)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Des mécanismes d’administrations sans </a:t>
            </a:r>
            <a:r>
              <a:rPr lang="fr-FR" sz="1800" u="sng"/>
              <a:t>contrôle d’accès</a:t>
            </a:r>
            <a:r>
              <a:rPr lang="fr-FR" sz="1800"/>
              <a:t> (création de compte administrateur, modification de mdp …)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Les </a:t>
            </a:r>
            <a:r>
              <a:rPr lang="fr-FR" sz="1800" u="sng"/>
              <a:t>XSS/CSRF</a:t>
            </a:r>
            <a:r>
              <a:rPr lang="fr-FR" sz="1800"/>
              <a:t> (nécessite un client derrière)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Les </a:t>
            </a:r>
            <a:r>
              <a:rPr lang="fr-FR" sz="1800" u="sng"/>
              <a:t>SQLi</a:t>
            </a:r>
            <a:r>
              <a:rPr lang="fr-FR" sz="1800"/>
              <a:t> pour une App/ un SGBD qui gère pas les stacked queries (necessite des tests)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La </a:t>
            </a:r>
            <a:r>
              <a:rPr lang="fr-FR" sz="1800" u="sng"/>
              <a:t>désérialisation</a:t>
            </a:r>
            <a:r>
              <a:rPr lang="fr-FR" sz="1800"/>
              <a:t> (dans le cas d’application ou les seuls gadget existant permettent le takeover mais pas la RCE)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Autres</a:t>
            </a:r>
            <a:endParaRPr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113" name="Google Shape;1113;p74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5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</a:t>
            </a:r>
            <a:endParaRPr/>
          </a:p>
        </p:txBody>
      </p:sp>
      <p:sp>
        <p:nvSpPr>
          <p:cNvPr id="1120" name="Google Shape;1120;p75"/>
          <p:cNvSpPr txBox="1"/>
          <p:nvPr>
            <p:ph idx="1" type="body"/>
          </p:nvPr>
        </p:nvSpPr>
        <p:spPr>
          <a:xfrm>
            <a:off x="2592925" y="1752599"/>
            <a:ext cx="8915400" cy="4985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🠶"/>
            </a:pPr>
            <a:r>
              <a:rPr lang="fr-FR" sz="2000"/>
              <a:t>Quelles sont les fonctionnalités administrateur qui permettraient une RCE ?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 u="sng"/>
              <a:t>L'évaluation</a:t>
            </a:r>
            <a:r>
              <a:rPr lang="fr-FR" sz="1800"/>
              <a:t> de code / de commandes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L’</a:t>
            </a:r>
            <a:r>
              <a:rPr lang="fr-FR" sz="1800" u="sng"/>
              <a:t>upload</a:t>
            </a:r>
            <a:r>
              <a:rPr lang="fr-FR" sz="1800"/>
              <a:t> de fichiers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La désérialisation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Les </a:t>
            </a:r>
            <a:r>
              <a:rPr lang="fr-FR" sz="1800" u="sng"/>
              <a:t>SQLi</a:t>
            </a:r>
            <a:endParaRPr sz="1800" u="sng"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fr-FR" sz="1800"/>
              <a:t>Autres</a:t>
            </a:r>
            <a:endParaRPr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121" name="Google Shape;1121;p75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0378f4b938_0_0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Début de l’examen...</a:t>
            </a:r>
            <a:endParaRPr/>
          </a:p>
        </p:txBody>
      </p:sp>
      <p:sp>
        <p:nvSpPr>
          <p:cNvPr id="1128" name="Google Shape;1128;g10378f4b938_0_0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129" name="Google Shape;1129;g10378f4b93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877" y="1399674"/>
            <a:ext cx="3920950" cy="522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g10378f4b93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3375" y="1826822"/>
            <a:ext cx="5157251" cy="437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7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</a:t>
            </a:r>
            <a:endParaRPr/>
          </a:p>
        </p:txBody>
      </p:sp>
      <p:sp>
        <p:nvSpPr>
          <p:cNvPr id="1137" name="Google Shape;1137;p76"/>
          <p:cNvSpPr txBox="1"/>
          <p:nvPr>
            <p:ph idx="1" type="body"/>
          </p:nvPr>
        </p:nvSpPr>
        <p:spPr>
          <a:xfrm>
            <a:off x="2592925" y="1752599"/>
            <a:ext cx="8915400" cy="4985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/>
              <a:t>08/07/2021 à 07h00   (2 mois après le début du cours/lab)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7h45 : Découverte du Bypass 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8h30 </a:t>
            </a:r>
            <a:r>
              <a:rPr lang="fr-FR">
                <a:solidFill>
                  <a:srgbClr val="00B050"/>
                </a:solidFill>
              </a:rPr>
              <a:t>[35 pts]</a:t>
            </a:r>
            <a:r>
              <a:rPr lang="fr-FR"/>
              <a:t> : Script d’exploit du Bypass 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8h40 : Découverte de la RCE 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9h00 </a:t>
            </a:r>
            <a:r>
              <a:rPr lang="fr-FR">
                <a:solidFill>
                  <a:srgbClr val="00B050"/>
                </a:solidFill>
              </a:rPr>
              <a:t>[50 pts]</a:t>
            </a:r>
            <a:r>
              <a:rPr lang="fr-FR"/>
              <a:t> : Script RCE sur la Box n°1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12h00 :  Découverte du Bypass 2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15h00 </a:t>
            </a:r>
            <a:r>
              <a:rPr lang="fr-FR">
                <a:solidFill>
                  <a:srgbClr val="00B050"/>
                </a:solidFill>
              </a:rPr>
              <a:t>[85 pts]</a:t>
            </a:r>
            <a:r>
              <a:rPr lang="fr-FR"/>
              <a:t> : Script d’exploit du Bypass 1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17h40 : Découverte de la RCE 2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18h30 </a:t>
            </a:r>
            <a:r>
              <a:rPr lang="fr-FR">
                <a:solidFill>
                  <a:srgbClr val="00B050"/>
                </a:solidFill>
              </a:rPr>
              <a:t>[100 pts]</a:t>
            </a:r>
            <a:r>
              <a:rPr lang="fr-FR"/>
              <a:t> : Script de la RCE 2</a:t>
            </a:r>
            <a:endParaRPr/>
          </a:p>
        </p:txBody>
      </p:sp>
      <p:sp>
        <p:nvSpPr>
          <p:cNvPr id="1138" name="Google Shape;1138;p76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028b3fc11b_0_141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145" name="Google Shape;1145;g1028b3fc11b_0_141"/>
          <p:cNvPicPr preferRelativeResize="0"/>
          <p:nvPr/>
        </p:nvPicPr>
        <p:blipFill rotWithShape="1">
          <a:blip r:embed="rId3">
            <a:alphaModFix/>
          </a:blip>
          <a:srcRect b="3166" l="13232" r="16533" t="40387"/>
          <a:stretch/>
        </p:blipFill>
        <p:spPr>
          <a:xfrm>
            <a:off x="2333762" y="695609"/>
            <a:ext cx="7524475" cy="46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g1028b3fc11b_0_141"/>
          <p:cNvSpPr txBox="1"/>
          <p:nvPr>
            <p:ph idx="1" type="body"/>
          </p:nvPr>
        </p:nvSpPr>
        <p:spPr>
          <a:xfrm>
            <a:off x="2333750" y="5344574"/>
            <a:ext cx="7524600" cy="14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i="1" lang="fr-FR" sz="2000"/>
              <a:t>Titre de l’oeuvre : </a:t>
            </a:r>
            <a:endParaRPr i="1" sz="20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i="1" lang="fr-FR" sz="2000"/>
              <a:t>“Connexion RDP aux machines d’examen OSWE”</a:t>
            </a:r>
            <a:endParaRPr i="1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7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Examen	</a:t>
            </a:r>
            <a:endParaRPr/>
          </a:p>
        </p:txBody>
      </p:sp>
      <p:sp>
        <p:nvSpPr>
          <p:cNvPr id="1153" name="Google Shape;1153;p77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24h de rédaction maximum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Rédaction du rapport en Anglais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Avoir un modèle de rapport préremplis pour gagner du tems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Modèle fourni par Offensive Security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600"/>
              <a:buChar char="🠶"/>
            </a:pPr>
            <a:r>
              <a:rPr lang="fr-FR"/>
              <a:t>Alternative de modèles sur github (repo de Noraj)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Fournir chaque screenshot et extrait de codes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Impossible de revenir sur une box pendant la rédaction (à moins de finir en avance)</a:t>
            </a:r>
            <a:endParaRPr/>
          </a:p>
          <a:p>
            <a:pPr indent="-228600" lvl="0" marL="3429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54" name="Google Shape;1154;p77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7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OSWE – Résultat	</a:t>
            </a:r>
            <a:endParaRPr/>
          </a:p>
        </p:txBody>
      </p:sp>
      <p:pic>
        <p:nvPicPr>
          <p:cNvPr id="1161" name="Google Shape;116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3170" y="1410709"/>
            <a:ext cx="6828577" cy="529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78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437" y="898356"/>
            <a:ext cx="9001125" cy="506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79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1028b3fc11b_0_150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176" name="Google Shape;1176;g1028b3fc11b_0_150"/>
          <p:cNvPicPr preferRelativeResize="0"/>
          <p:nvPr/>
        </p:nvPicPr>
        <p:blipFill rotWithShape="1">
          <a:blip r:embed="rId3">
            <a:alphaModFix/>
          </a:blip>
          <a:srcRect b="14074" l="0" r="0" t="0"/>
          <a:stretch/>
        </p:blipFill>
        <p:spPr>
          <a:xfrm>
            <a:off x="2586038" y="1152875"/>
            <a:ext cx="7019925" cy="21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g1028b3fc11b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238" y="3435725"/>
            <a:ext cx="601027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g1028b3fc11b_0_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0600" y="3476200"/>
            <a:ext cx="2786063" cy="278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8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Et après ?</a:t>
            </a:r>
            <a:endParaRPr/>
          </a:p>
        </p:txBody>
      </p:sp>
      <p:sp>
        <p:nvSpPr>
          <p:cNvPr id="1185" name="Google Shape;1185;p80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Petite pause ☺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PASSI (Prestataires d’Audit de la Sécurité des Systèmes d’Information)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OSEP ? eCPPTv2 ?</a:t>
            </a:r>
            <a:endParaRPr/>
          </a:p>
        </p:txBody>
      </p:sp>
      <p:sp>
        <p:nvSpPr>
          <p:cNvPr id="1186" name="Google Shape;1186;p80"/>
          <p:cNvSpPr txBox="1"/>
          <p:nvPr>
            <p:ph idx="12" type="sldNum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47679"/>
            </a:gs>
            <a:gs pos="100000">
              <a:srgbClr val="283138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8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68" name="Google Shape;368;p8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lt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0" name="Google Shape;380;p8"/>
          <p:cNvGrpSpPr/>
          <p:nvPr/>
        </p:nvGrpSpPr>
        <p:grpSpPr>
          <a:xfrm>
            <a:off x="27225" y="-786"/>
            <a:ext cx="2356675" cy="6854040"/>
            <a:chOff x="6627813" y="194833"/>
            <a:chExt cx="1952625" cy="5678918"/>
          </a:xfrm>
        </p:grpSpPr>
        <p:sp>
          <p:nvSpPr>
            <p:cNvPr id="381" name="Google Shape;381;p8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3" name="Google Shape;393;p8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8"/>
          <p:cNvSpPr/>
          <p:nvPr/>
        </p:nvSpPr>
        <p:spPr>
          <a:xfrm flipH="1" rot="10800000">
            <a:off x="-4189" y="714375"/>
            <a:ext cx="1588527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8"/>
          <p:cNvSpPr txBox="1"/>
          <p:nvPr>
            <p:ph idx="12" type="sldNum"/>
          </p:nvPr>
        </p:nvSpPr>
        <p:spPr>
          <a:xfrm>
            <a:off x="11348903" y="6472485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98" name="Google Shape;39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775" y="536425"/>
            <a:ext cx="8202449" cy="5785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8"/>
          <p:cNvSpPr/>
          <p:nvPr/>
        </p:nvSpPr>
        <p:spPr>
          <a:xfrm>
            <a:off x="5007200" y="4263625"/>
            <a:ext cx="820500" cy="22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28b3fc11b_0_160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OSEP ?</a:t>
            </a:r>
            <a:endParaRPr/>
          </a:p>
        </p:txBody>
      </p:sp>
      <p:sp>
        <p:nvSpPr>
          <p:cNvPr id="1193" name="Google Shape;1193;g1028b3fc11b_0_160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194" name="Google Shape;1194;g1028b3fc11b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275" y="1640410"/>
            <a:ext cx="6197454" cy="464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81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0" name="Google Shape;1200;p81"/>
          <p:cNvSpPr txBox="1"/>
          <p:nvPr>
            <p:ph type="title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fr-FR"/>
              <a:t>Questions ?</a:t>
            </a:r>
            <a:endParaRPr/>
          </a:p>
        </p:txBody>
      </p:sp>
      <p:sp>
        <p:nvSpPr>
          <p:cNvPr id="1201" name="Google Shape;1201;p8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81"/>
          <p:cNvSpPr/>
          <p:nvPr/>
        </p:nvSpPr>
        <p:spPr>
          <a:xfrm flipH="1" rot="10800000">
            <a:off x="182880" y="6061223"/>
            <a:ext cx="855156" cy="506277"/>
          </a:xfrm>
          <a:custGeom>
            <a:rect b="b" l="l" r="r" t="t"/>
            <a:pathLst>
              <a:path extrusionOk="0" h="506277" w="855156">
                <a:moveTo>
                  <a:pt x="0" y="506277"/>
                </a:moveTo>
                <a:lnTo>
                  <a:pt x="509169" y="505572"/>
                </a:lnTo>
                <a:lnTo>
                  <a:pt x="599864" y="505572"/>
                </a:lnTo>
                <a:cubicBezTo>
                  <a:pt x="604673" y="505572"/>
                  <a:pt x="609483" y="500804"/>
                  <a:pt x="614121" y="500804"/>
                </a:cubicBezTo>
                <a:cubicBezTo>
                  <a:pt x="614121" y="496035"/>
                  <a:pt x="619102" y="496035"/>
                  <a:pt x="619102" y="496035"/>
                </a:cubicBezTo>
                <a:lnTo>
                  <a:pt x="848071" y="267092"/>
                </a:lnTo>
                <a:cubicBezTo>
                  <a:pt x="857518" y="257555"/>
                  <a:pt x="857518" y="248018"/>
                  <a:pt x="848071" y="238480"/>
                </a:cubicBezTo>
                <a:lnTo>
                  <a:pt x="619102" y="9537"/>
                </a:lnTo>
                <a:cubicBezTo>
                  <a:pt x="617556" y="7914"/>
                  <a:pt x="615667" y="6392"/>
                  <a:pt x="614121" y="4769"/>
                </a:cubicBezTo>
                <a:cubicBezTo>
                  <a:pt x="609483" y="0"/>
                  <a:pt x="604673" y="0"/>
                  <a:pt x="599864" y="0"/>
                </a:cubicBezTo>
                <a:lnTo>
                  <a:pt x="509169" y="0"/>
                </a:lnTo>
                <a:lnTo>
                  <a:pt x="0" y="1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81"/>
          <p:cNvSpPr txBox="1"/>
          <p:nvPr>
            <p:ph idx="12" type="sldNum"/>
          </p:nvPr>
        </p:nvSpPr>
        <p:spPr>
          <a:xfrm>
            <a:off x="0" y="6131798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04" name="Google Shape;1204;p81"/>
          <p:cNvSpPr txBox="1"/>
          <p:nvPr>
            <p:ph idx="1" type="body"/>
          </p:nvPr>
        </p:nvSpPr>
        <p:spPr>
          <a:xfrm>
            <a:off x="649224" y="5168899"/>
            <a:ext cx="3033776" cy="1364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Twitter : </a:t>
            </a:r>
            <a:r>
              <a:rPr lang="fr-FR">
                <a:solidFill>
                  <a:schemeClr val="accent3"/>
                </a:solidFill>
              </a:rPr>
              <a:t>@zeecka_</a:t>
            </a:r>
            <a:endParaRPr>
              <a:solidFill>
                <a:srgbClr val="44989C"/>
              </a:solidFill>
            </a:endParaRPr>
          </a:p>
        </p:txBody>
      </p:sp>
      <p:pic>
        <p:nvPicPr>
          <p:cNvPr id="1205" name="Google Shape;1205;p81"/>
          <p:cNvPicPr preferRelativeResize="0"/>
          <p:nvPr/>
        </p:nvPicPr>
        <p:blipFill rotWithShape="1">
          <a:blip r:embed="rId3">
            <a:alphaModFix/>
          </a:blip>
          <a:srcRect b="5204" l="0" r="0" t="0"/>
          <a:stretch/>
        </p:blipFill>
        <p:spPr>
          <a:xfrm>
            <a:off x="4149350" y="1486450"/>
            <a:ext cx="7224575" cy="457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CAE8E9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82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AE8E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1" name="Google Shape;1211;p82"/>
          <p:cNvSpPr txBox="1"/>
          <p:nvPr>
            <p:ph type="title"/>
          </p:nvPr>
        </p:nvSpPr>
        <p:spPr>
          <a:xfrm>
            <a:off x="3373062" y="624110"/>
            <a:ext cx="81315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/>
              <a:t>Ressources</a:t>
            </a:r>
            <a:endParaRPr/>
          </a:p>
        </p:txBody>
      </p:sp>
      <p:sp>
        <p:nvSpPr>
          <p:cNvPr id="1212" name="Google Shape;1212;p82"/>
          <p:cNvSpPr/>
          <p:nvPr/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13" name="Google Shape;1213;p82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14" name="Google Shape;1214;p82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82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82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82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82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82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82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82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82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82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82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82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6" name="Google Shape;1226;p82"/>
          <p:cNvSpPr/>
          <p:nvPr/>
        </p:nvSpPr>
        <p:spPr>
          <a:xfrm flipH="1" rot="10800000">
            <a:off x="-159" y="3411452"/>
            <a:ext cx="1098194" cy="514066"/>
          </a:xfrm>
          <a:custGeom>
            <a:rect b="b" l="l" r="r" t="t"/>
            <a:pathLst>
              <a:path extrusionOk="0" h="10168" w="6883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82"/>
          <p:cNvSpPr txBox="1"/>
          <p:nvPr>
            <p:ph idx="1" type="body"/>
          </p:nvPr>
        </p:nvSpPr>
        <p:spPr>
          <a:xfrm>
            <a:off x="3373062" y="2133600"/>
            <a:ext cx="813155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SecCertRoadMap : </a:t>
            </a:r>
            <a:r>
              <a:rPr lang="fr-FR" u="sng">
                <a:solidFill>
                  <a:schemeClr val="hlink"/>
                </a:solidFill>
                <a:hlinkClick r:id="rId3"/>
              </a:rPr>
              <a:t>https://github.com/sinecurelife/SecCertRoadmapHTML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HackTheBox: </a:t>
            </a:r>
            <a:r>
              <a:rPr lang="fr-FR" u="sng">
                <a:solidFill>
                  <a:schemeClr val="hlink"/>
                </a:solidFill>
                <a:hlinkClick r:id="rId4"/>
              </a:rPr>
              <a:t>https://www.hackthebox.eu/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HTB VM list : </a:t>
            </a:r>
            <a:r>
              <a:rPr lang="fr-FR" u="sng">
                <a:solidFill>
                  <a:schemeClr val="hlink"/>
                </a:solidFill>
                <a:hlinkClick r:id="rId5"/>
              </a:rPr>
              <a:t>https://docs.google.com/spreadsheets/d/1dwSMIAPIam0PuRBkCiDI88pU3yzrqqHkDtBngUHNCw8/edit#gid=1839402159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Hacktricks : </a:t>
            </a:r>
            <a:r>
              <a:rPr lang="fr-FR" u="sng">
                <a:solidFill>
                  <a:schemeClr val="hlink"/>
                </a:solidFill>
                <a:hlinkClick r:id="rId6"/>
              </a:rPr>
              <a:t>https://book.hacktricks.xyz/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Linpeas / Winpeas : </a:t>
            </a:r>
            <a:r>
              <a:rPr lang="fr-FR" u="sng">
                <a:solidFill>
                  <a:schemeClr val="hlink"/>
                </a:solidFill>
                <a:hlinkClick r:id="rId7"/>
              </a:rPr>
              <a:t>https://github.com/carlospolop/PEASS-ng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AutoRecon : </a:t>
            </a:r>
            <a:r>
              <a:rPr lang="fr-FR" u="sng">
                <a:solidFill>
                  <a:schemeClr val="hlink"/>
                </a:solidFill>
                <a:hlinkClick r:id="rId8"/>
              </a:rPr>
              <a:t>https://github.com/Tib3rius/AutoRecon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Tib3rius Privilege Escalation Course : </a:t>
            </a:r>
            <a:r>
              <a:rPr lang="fr-FR" u="sng">
                <a:solidFill>
                  <a:schemeClr val="hlink"/>
                </a:solidFill>
                <a:hlinkClick r:id="rId9"/>
              </a:rPr>
              <a:t>https://www.udemy.com/user/tib3rius/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fr-FR"/>
              <a:t>Modèles de rapport Offsec : </a:t>
            </a:r>
            <a:r>
              <a:rPr lang="fr-FR" u="sng">
                <a:solidFill>
                  <a:schemeClr val="hlink"/>
                </a:solidFill>
                <a:hlinkClick r:id="rId10"/>
              </a:rPr>
              <a:t>https://github.com/noraj/OSCP-Exam-Report-Template-Markdown</a:t>
            </a:r>
            <a:r>
              <a:rPr lang="fr-FR"/>
              <a:t> </a:t>
            </a:r>
            <a:endParaRPr/>
          </a:p>
          <a:p>
            <a:pPr indent="-237172" lvl="0" marL="342900" rtl="0" algn="l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228" name="Google Shape;1228;p82"/>
          <p:cNvSpPr txBox="1"/>
          <p:nvPr>
            <p:ph idx="12" type="sldNum"/>
          </p:nvPr>
        </p:nvSpPr>
        <p:spPr>
          <a:xfrm>
            <a:off x="62083" y="349687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CAE8E9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8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AE8E9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4" name="Google Shape;1234;p83"/>
          <p:cNvSpPr txBox="1"/>
          <p:nvPr>
            <p:ph type="title"/>
          </p:nvPr>
        </p:nvSpPr>
        <p:spPr>
          <a:xfrm>
            <a:off x="3373062" y="624110"/>
            <a:ext cx="81315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/>
              <a:t>Ressources</a:t>
            </a:r>
            <a:endParaRPr/>
          </a:p>
        </p:txBody>
      </p:sp>
      <p:sp>
        <p:nvSpPr>
          <p:cNvPr id="1235" name="Google Shape;1235;p83"/>
          <p:cNvSpPr/>
          <p:nvPr/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36" name="Google Shape;1236;p83"/>
          <p:cNvGrpSpPr/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37" name="Google Shape;1237;p83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83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83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83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83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83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83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83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83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83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83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83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38494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9" name="Google Shape;1249;p83"/>
          <p:cNvSpPr/>
          <p:nvPr/>
        </p:nvSpPr>
        <p:spPr>
          <a:xfrm flipH="1" rot="10800000">
            <a:off x="-159" y="3411452"/>
            <a:ext cx="1098194" cy="514066"/>
          </a:xfrm>
          <a:custGeom>
            <a:rect b="b" l="l" r="r" t="t"/>
            <a:pathLst>
              <a:path extrusionOk="0" h="10168" w="6883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83"/>
          <p:cNvSpPr txBox="1"/>
          <p:nvPr>
            <p:ph idx="1" type="body"/>
          </p:nvPr>
        </p:nvSpPr>
        <p:spPr>
          <a:xfrm>
            <a:off x="3373062" y="2133600"/>
            <a:ext cx="813155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Bypass NodeJS :  </a:t>
            </a:r>
            <a:r>
              <a:rPr lang="fr-FR" u="sng">
                <a:solidFill>
                  <a:schemeClr val="hlink"/>
                </a:solidFill>
                <a:hlinkClick r:id="rId3"/>
              </a:rPr>
              <a:t>https://pwnisher.gitlab.io/nodejs/sandbox/2019/02/21/sandboxing-nodejs-is-hard.html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YSoSerial.NET : </a:t>
            </a:r>
            <a:r>
              <a:rPr lang="fr-FR" u="sng">
                <a:solidFill>
                  <a:schemeClr val="hlink"/>
                </a:solidFill>
                <a:hlinkClick r:id="rId4"/>
              </a:rPr>
              <a:t>https://github.com/pwntester/ysoserial.net</a:t>
            </a:r>
            <a:r>
              <a:rPr lang="fr-FR"/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fr-FR"/>
              <a:t>VsCode : </a:t>
            </a:r>
            <a:r>
              <a:rPr lang="fr-FR" u="sng">
                <a:solidFill>
                  <a:schemeClr val="hlink"/>
                </a:solidFill>
                <a:hlinkClick r:id="rId5"/>
              </a:rPr>
              <a:t>https://code.visualstudio.com/</a:t>
            </a:r>
            <a:r>
              <a:rPr lang="fr-FR"/>
              <a:t> </a:t>
            </a:r>
            <a:endParaRPr/>
          </a:p>
        </p:txBody>
      </p:sp>
      <p:sp>
        <p:nvSpPr>
          <p:cNvPr id="1251" name="Google Shape;1251;p83"/>
          <p:cNvSpPr txBox="1"/>
          <p:nvPr>
            <p:ph idx="12" type="sldNum"/>
          </p:nvPr>
        </p:nvSpPr>
        <p:spPr>
          <a:xfrm>
            <a:off x="75491" y="3496873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in">
  <a:themeElements>
    <a:clrScheme name="Brin">
      <a:dk1>
        <a:srgbClr val="000000"/>
      </a:dk1>
      <a:lt1>
        <a:srgbClr val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rin">
  <a:themeElements>
    <a:clrScheme name="Brin">
      <a:dk1>
        <a:srgbClr val="000000"/>
      </a:dk1>
      <a:lt1>
        <a:srgbClr val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2021-07-21T13:54:24Z</dcterms:created>
  <dc:creator>Alex GARRIDO</dc:creator>
</cp:coreProperties>
</file>